
<file path=[Content_Types].xml><?xml version="1.0" encoding="utf-8"?>
<Types xmlns="http://schemas.openxmlformats.org/package/2006/content-types">
  <Default Extension="wav" ContentType="audio/x-wav"/>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328" r:id="rId4"/>
    <p:sldId id="329" r:id="rId5"/>
    <p:sldId id="257" r:id="rId6"/>
    <p:sldId id="259" r:id="rId7"/>
    <p:sldId id="260" r:id="rId8"/>
    <p:sldId id="262" r:id="rId9"/>
    <p:sldId id="263" r:id="rId10"/>
    <p:sldId id="264" r:id="rId11"/>
    <p:sldId id="265" r:id="rId12"/>
    <p:sldId id="436" r:id="rId13"/>
    <p:sldId id="437" r:id="rId14"/>
    <p:sldId id="438" r:id="rId15"/>
    <p:sldId id="439" r:id="rId16"/>
    <p:sldId id="440" r:id="rId17"/>
    <p:sldId id="441" r:id="rId18"/>
    <p:sldId id="442" r:id="rId19"/>
    <p:sldId id="443" r:id="rId20"/>
    <p:sldId id="444" r:id="rId21"/>
    <p:sldId id="445" r:id="rId22"/>
    <p:sldId id="446" r:id="rId23"/>
    <p:sldId id="447" r:id="rId24"/>
    <p:sldId id="448" r:id="rId25"/>
    <p:sldId id="449" r:id="rId26"/>
    <p:sldId id="450" r:id="rId27"/>
    <p:sldId id="451" r:id="rId28"/>
    <p:sldId id="453" r:id="rId29"/>
    <p:sldId id="454" r:id="rId30"/>
    <p:sldId id="452" r:id="rId31"/>
    <p:sldId id="455" r:id="rId32"/>
    <p:sldId id="456" r:id="rId33"/>
    <p:sldId id="457" r:id="rId34"/>
    <p:sldId id="458" r:id="rId35"/>
    <p:sldId id="459" r:id="rId36"/>
    <p:sldId id="460" r:id="rId37"/>
    <p:sldId id="461" r:id="rId38"/>
    <p:sldId id="462" r:id="rId39"/>
    <p:sldId id="463" r:id="rId40"/>
    <p:sldId id="464" r:id="rId41"/>
    <p:sldId id="465" r:id="rId42"/>
    <p:sldId id="466" r:id="rId43"/>
    <p:sldId id="467" r:id="rId44"/>
    <p:sldId id="468" r:id="rId45"/>
    <p:sldId id="469" r:id="rId46"/>
    <p:sldId id="512" r:id="rId47"/>
    <p:sldId id="470" r:id="rId48"/>
    <p:sldId id="471" r:id="rId49"/>
    <p:sldId id="472" r:id="rId50"/>
    <p:sldId id="473" r:id="rId51"/>
    <p:sldId id="496" r:id="rId52"/>
    <p:sldId id="497" r:id="rId53"/>
    <p:sldId id="498" r:id="rId54"/>
    <p:sldId id="499" r:id="rId55"/>
    <p:sldId id="500" r:id="rId56"/>
    <p:sldId id="501" r:id="rId57"/>
    <p:sldId id="502" r:id="rId58"/>
    <p:sldId id="503" r:id="rId59"/>
    <p:sldId id="504" r:id="rId60"/>
    <p:sldId id="505" r:id="rId61"/>
    <p:sldId id="506" r:id="rId62"/>
    <p:sldId id="509" r:id="rId63"/>
    <p:sldId id="507" r:id="rId64"/>
    <p:sldId id="327" r:id="rId65"/>
  </p:sldIdLst>
  <p:sldSz cx="9144000" cy="6858000" type="screen4x3"/>
  <p:notesSz cx="6858000" cy="9144000"/>
  <p:custDataLst>
    <p:tags r:id="rId69"/>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9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p:present/>
    <p:sldAll/>
  </p:showPr>
  <p:clrMru>
    <a:srgbClr val="0005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p:restoredTop sz="94660"/>
  </p:normalViewPr>
  <p:slideViewPr>
    <p:cSldViewPr showGuides="1">
      <p:cViewPr varScale="1">
        <p:scale>
          <a:sx n="90" d="100"/>
          <a:sy n="90" d="100"/>
        </p:scale>
        <p:origin x="-96" y="-432"/>
      </p:cViewPr>
      <p:guideLst>
        <p:guide orient="horz" pos="2160"/>
        <p:guide pos="290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9" Type="http://schemas.openxmlformats.org/officeDocument/2006/relationships/tags" Target="tags/tag1.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单击以编辑母版副标题样式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hasCustomPrompt="1"/>
          </p:nvPr>
        </p:nvSpPr>
        <p:spPr/>
        <p:txBody>
          <a:bodyPr/>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a:t>编辑母版文本样式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hasCustomPrompt="1"/>
          </p:nvPr>
        </p:nvSpPr>
        <p:spPr>
          <a:xfrm>
            <a:off x="457200" y="1600200"/>
            <a:ext cx="4038600" cy="4525963"/>
          </a:xfrm>
        </p:spPr>
        <p:txBody>
          <a:bodyPr/>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hasCustomPrompt="1"/>
          </p:nvPr>
        </p:nvSpPr>
        <p:spPr>
          <a:xfrm>
            <a:off x="4648200" y="1600200"/>
            <a:ext cx="4038600" cy="4525963"/>
          </a:xfrm>
        </p:spPr>
        <p:txBody>
          <a:bodyPr/>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编辑母版文本样式</a:t>
            </a:r>
            <a:endParaRPr lang="zh-CN" altLang="en-US" strike="noStrike" noProof="1"/>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编辑母版文本样式</a:t>
            </a:r>
            <a:endParaRPr lang="zh-CN" altLang="en-US" strike="noStrike" noProof="1"/>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hasCustomPrompt="1"/>
          </p:nvPr>
        </p:nvSpPr>
        <p:spPr>
          <a:xfrm>
            <a:off x="457200" y="274638"/>
            <a:ext cx="6019800" cy="5851525"/>
          </a:xfrm>
        </p:spPr>
        <p:txBody>
          <a:bodyPr vert="eaVert"/>
          <a:lstStyle/>
          <a:p>
            <a:pPr lvl="0" fontAlgn="base"/>
            <a:r>
              <a:rPr lang="zh-CN" altLang="en-US" strike="noStrike" noProof="1"/>
              <a:t>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1027" name="Rectangle 3"/>
          <p:cNvSpPr>
            <a:spLocks noGrp="1"/>
          </p:cNvSpPr>
          <p:nvPr>
            <p:ph type="body"/>
          </p:nvPr>
        </p:nvSpPr>
        <p:spPr>
          <a:xfrm>
            <a:off x="457200" y="1600200"/>
            <a:ext cx="8229600" cy="4525963"/>
          </a:xfrm>
          <a:prstGeom prst="rect">
            <a:avLst/>
          </a:prstGeom>
          <a:noFill/>
          <a:ln w="9525">
            <a:noFill/>
          </a:ln>
        </p:spPr>
        <p:txBody>
          <a:bodyPr anchor="t" anchorCtr="0"/>
          <a:p>
            <a:pPr lvl="0"/>
            <a:r>
              <a:rPr lang="zh-CN" altLang="zh-CN" dirty="0"/>
              <a:t>单击此处编辑母版文本样式</a:t>
            </a:r>
            <a:endParaRPr lang="zh-CN" altLang="zh-CN" dirty="0"/>
          </a:p>
          <a:p>
            <a:pPr lvl="1" indent="-285750"/>
            <a:r>
              <a:rPr lang="zh-CN" altLang="zh-CN" dirty="0"/>
              <a:t>第二级</a:t>
            </a:r>
            <a:endParaRPr lang="zh-CN" altLang="zh-CN" dirty="0"/>
          </a:p>
          <a:p>
            <a:pPr lvl="2" indent="-228600"/>
            <a:r>
              <a:rPr lang="zh-CN" altLang="zh-CN" dirty="0"/>
              <a:t>第三级</a:t>
            </a:r>
            <a:endParaRPr lang="zh-CN" altLang="zh-CN" dirty="0"/>
          </a:p>
          <a:p>
            <a:pPr lvl="3" indent="-228600"/>
            <a:r>
              <a:rPr lang="zh-CN" altLang="zh-CN" dirty="0"/>
              <a:t>第四级</a:t>
            </a:r>
            <a:endParaRPr lang="zh-CN" altLang="zh-CN" dirty="0"/>
          </a:p>
          <a:p>
            <a:pPr lvl="4" indent="-228600"/>
            <a:r>
              <a:rPr lang="zh-CN" altLang="zh-CN" dirty="0"/>
              <a:t>第五级</a:t>
            </a:r>
            <a:endParaRPr lang="zh-CN" altLang="zh-CN"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eaLnBrk="1" hangingPunct="1">
              <a:buFont typeface="Arial" panose="020B0604020202020204" pitchFamily="34" charset="0"/>
              <a:buNone/>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buFont typeface="Arial" panose="020B0604020202020204" pitchFamily="34" charset="0"/>
              <a:buNone/>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a:buFont typeface="Arial" panose="020B0604020202020204" pitchFamily="34" charset="0"/>
              <a:defRPr sz="1400"/>
            </a:lvl1pPr>
          </a:lstStyle>
          <a:p>
            <a:pPr lvl="0" eaLnBrk="1" fontAlgn="base" hangingPunct="1">
              <a:buNone/>
            </a:pPr>
            <a:fld id="{9A0DB2DC-4C9A-4742-B13C-FB6460FD3503}" type="slidenum">
              <a:rPr lang="zh-CN" altLang="zh-CN" strike="noStrike" noProof="1" dirty="0">
                <a:latin typeface="Arial" panose="020B0604020202020204" pitchFamily="34" charset="0"/>
                <a:ea typeface="宋体" panose="02010600030101010101" pitchFamily="2" charset="-122"/>
                <a:cs typeface="+mn-cs"/>
              </a:rPr>
            </a:fld>
            <a:endParaRPr lang="zh-CN" altLang="zh-CN" strike="noStrike" noProof="1" dirty="0">
              <a:latin typeface="Arial" panose="020B0604020202020204" pitchFamily="34" charset="0"/>
            </a:endParaRPr>
          </a:p>
        </p:txBody>
      </p:sp>
      <p:pic>
        <p:nvPicPr>
          <p:cNvPr id="1031" name="Picture 7" descr="4-1"/>
          <p:cNvPicPr>
            <a:picLocks noChangeAspect="1"/>
          </p:cNvPicPr>
          <p:nvPr/>
        </p:nvPicPr>
        <p:blipFill>
          <a:blip r:embed="rId12"/>
          <a:stretch>
            <a:fillRect/>
          </a:stretch>
        </p:blipFill>
        <p:spPr>
          <a:xfrm>
            <a:off x="0" y="0"/>
            <a:ext cx="9144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1.wav"/><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Picture 2" descr="1-1"/>
          <p:cNvPicPr>
            <a:picLocks noChangeAspect="1"/>
          </p:cNvPicPr>
          <p:nvPr/>
        </p:nvPicPr>
        <p:blipFill>
          <a:blip r:embed="rId1"/>
          <a:stretch>
            <a:fillRect/>
          </a:stretch>
        </p:blipFill>
        <p:spPr>
          <a:xfrm>
            <a:off x="0" y="0"/>
            <a:ext cx="9144000" cy="6858000"/>
          </a:xfrm>
          <a:prstGeom prst="rect">
            <a:avLst/>
          </a:prstGeom>
          <a:noFill/>
          <a:ln w="9525">
            <a:noFill/>
          </a:ln>
        </p:spPr>
      </p:pic>
      <p:sp>
        <p:nvSpPr>
          <p:cNvPr id="3074" name="Rectangle 3"/>
          <p:cNvSpPr>
            <a:spLocks noGrp="1"/>
          </p:cNvSpPr>
          <p:nvPr>
            <p:ph type="ctrTitle"/>
          </p:nvPr>
        </p:nvSpPr>
        <p:spPr>
          <a:xfrm>
            <a:off x="114300" y="1579880"/>
            <a:ext cx="8994775" cy="1470025"/>
          </a:xfrm>
        </p:spPr>
        <p:txBody>
          <a:bodyPr vert="horz" wrap="square" lIns="91440" tIns="45720" rIns="91440" bIns="45720" anchor="ctr" anchorCtr="0"/>
          <a:p>
            <a:pPr eaLnBrk="1" hangingPunct="1">
              <a:buClrTx/>
              <a:buSzTx/>
              <a:buFontTx/>
            </a:pPr>
            <a:r>
              <a:rPr lang="zh-CN" altLang="en-US" sz="8800" b="1" kern="1200" dirty="0">
                <a:solidFill>
                  <a:srgbClr val="FF0000"/>
                </a:solidFill>
                <a:latin typeface="幼圆" panose="02010509060101010101" pitchFamily="49" charset="-122"/>
                <a:ea typeface="幼圆" panose="02010509060101010101" pitchFamily="49" charset="-122"/>
                <a:cs typeface="+mj-cs"/>
              </a:rPr>
              <a:t>《学生手册》</a:t>
            </a:r>
            <a:endParaRPr lang="zh-CN" altLang="zh-CN" sz="8800" b="1" kern="1200" dirty="0">
              <a:solidFill>
                <a:srgbClr val="FF0000"/>
              </a:solidFill>
              <a:latin typeface="幼圆" panose="02010509060101010101" pitchFamily="49" charset="-122"/>
              <a:ea typeface="幼圆" panose="02010509060101010101" pitchFamily="49" charset="-122"/>
              <a:cs typeface="+mj-cs"/>
            </a:endParaRPr>
          </a:p>
        </p:txBody>
      </p:sp>
      <p:sp>
        <p:nvSpPr>
          <p:cNvPr id="3075" name="Rectangle 4"/>
          <p:cNvSpPr>
            <a:spLocks noGrp="1"/>
          </p:cNvSpPr>
          <p:nvPr>
            <p:ph type="subTitle" idx="1" hasCustomPrompt="1"/>
          </p:nvPr>
        </p:nvSpPr>
        <p:spPr>
          <a:xfrm>
            <a:off x="1403350" y="3500438"/>
            <a:ext cx="6400800" cy="1752600"/>
          </a:xfrm>
        </p:spPr>
        <p:txBody>
          <a:bodyPr vert="horz" wrap="square" lIns="91440" tIns="45720" rIns="91440" bIns="45720" anchor="t" anchorCtr="0"/>
          <a:p>
            <a:pPr eaLnBrk="1" hangingPunct="1">
              <a:buClrTx/>
              <a:buSzTx/>
              <a:buFontTx/>
            </a:pPr>
            <a:r>
              <a:rPr lang="en-US" altLang="zh-CN" sz="4800" b="1" kern="1200" dirty="0">
                <a:latin typeface="幼圆" panose="02010509060101010101" pitchFamily="49" charset="-122"/>
                <a:ea typeface="幼圆" panose="02010509060101010101" pitchFamily="49" charset="-122"/>
                <a:cs typeface="+mn-cs"/>
              </a:rPr>
              <a:t>2023</a:t>
            </a:r>
            <a:r>
              <a:rPr lang="zh-CN" altLang="en-US" sz="4800" b="1" kern="1200" dirty="0">
                <a:latin typeface="幼圆" panose="02010509060101010101" pitchFamily="49" charset="-122"/>
                <a:ea typeface="幼圆" panose="02010509060101010101" pitchFamily="49" charset="-122"/>
                <a:cs typeface="+mn-cs"/>
              </a:rPr>
              <a:t>版</a:t>
            </a:r>
            <a:endParaRPr lang="zh-CN" altLang="en-US" sz="4800" b="1" kern="1200" dirty="0">
              <a:latin typeface="幼圆" panose="02010509060101010101" pitchFamily="49" charset="-122"/>
              <a:ea typeface="幼圆" panose="02010509060101010101" pitchFamily="49" charset="-122"/>
              <a:cs typeface="+mn-cs"/>
            </a:endParaRPr>
          </a:p>
          <a:p>
            <a:pPr eaLnBrk="1" hangingPunct="1">
              <a:buClrTx/>
              <a:buSzTx/>
              <a:buFontTx/>
            </a:pPr>
            <a:r>
              <a:rPr lang="zh-CN" altLang="en-US" sz="4800" b="1" kern="1200" dirty="0">
                <a:latin typeface="幼圆" panose="02010509060101010101" pitchFamily="49" charset="-122"/>
                <a:ea typeface="幼圆" panose="02010509060101010101" pitchFamily="49" charset="-122"/>
                <a:cs typeface="+mn-cs"/>
              </a:rPr>
              <a:t>学习要点</a:t>
            </a:r>
            <a:endParaRPr lang="zh-CN" altLang="zh-CN" sz="4800" b="1" kern="1200" dirty="0">
              <a:latin typeface="幼圆" panose="02010509060101010101" pitchFamily="49" charset="-122"/>
              <a:ea typeface="幼圆" panose="02010509060101010101" pitchFamily="49" charset="-122"/>
              <a:cs typeface="+mn-cs"/>
            </a:endParaRPr>
          </a:p>
        </p:txBody>
      </p:sp>
    </p:spTree>
  </p:cSld>
  <p:clrMapOvr>
    <a:masterClrMapping/>
  </p:clrMapOvr>
  <p:transition spd="slow">
    <p:split orient="vert"/>
    <p:sndAc>
      <p:stSnd>
        <p:snd r:embed="rId2" name="applause.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标题 1"/>
          <p:cNvSpPr>
            <a:spLocks noGrp="1"/>
          </p:cNvSpPr>
          <p:nvPr>
            <p:ph type="title"/>
          </p:nvPr>
        </p:nvSpPr>
        <p:spPr/>
        <p:txBody>
          <a:bodyPr vert="horz" wrap="square" lIns="91440" tIns="45720" rIns="91440" bIns="45720" anchor="ctr" anchorCtr="0"/>
          <a:p>
            <a:pPr eaLnBrk="1" hangingPunct="1"/>
            <a:r>
              <a:rPr lang="zh-CN" altLang="en-US" b="1" dirty="0"/>
              <a:t>目录</a:t>
            </a:r>
            <a:endParaRPr lang="zh-CN" altLang="en-US" b="1" dirty="0"/>
          </a:p>
        </p:txBody>
      </p:sp>
      <p:sp>
        <p:nvSpPr>
          <p:cNvPr id="4098" name="内容占位符 2"/>
          <p:cNvSpPr>
            <a:spLocks noGrp="1"/>
          </p:cNvSpPr>
          <p:nvPr>
            <p:ph idx="1" hasCustomPrompt="1"/>
          </p:nvPr>
        </p:nvSpPr>
        <p:spPr>
          <a:xfrm>
            <a:off x="395605" y="1556068"/>
            <a:ext cx="8229600" cy="4525962"/>
          </a:xfrm>
        </p:spPr>
        <p:txBody>
          <a:bodyPr vert="horz" wrap="square" lIns="91440" tIns="45720" rIns="91440" bIns="45720" anchor="t" anchorCtr="0"/>
          <a:p>
            <a:pPr marL="0" indent="0" eaLnBrk="1" hangingPunct="1">
              <a:buNone/>
            </a:pPr>
            <a:r>
              <a:rPr lang="en-US" altLang="zh-CN" b="1" dirty="0">
                <a:latin typeface="宋体" panose="02010600030101010101" pitchFamily="2" charset="-122"/>
              </a:rPr>
              <a:t>‹</a:t>
            </a:r>
            <a:r>
              <a:rPr lang="zh-CN" altLang="en-US" b="1" dirty="0">
                <a:latin typeface="宋体" panose="02010600030101010101" pitchFamily="2" charset="-122"/>
              </a:rPr>
              <a:t>一</a:t>
            </a:r>
            <a:r>
              <a:rPr lang="en-US" altLang="zh-CN" b="1" dirty="0">
                <a:latin typeface="宋体" panose="02010600030101010101" pitchFamily="2" charset="-122"/>
              </a:rPr>
              <a:t>›</a:t>
            </a:r>
            <a:r>
              <a:rPr lang="zh-CN" altLang="en-US" b="1" dirty="0"/>
              <a:t>国家教育行政部门相关文件</a:t>
            </a:r>
            <a:endParaRPr lang="en-US" altLang="zh-CN" b="1" dirty="0"/>
          </a:p>
          <a:p>
            <a:pPr marL="0" algn="l" eaLnBrk="1" hangingPunct="1">
              <a:buClrTx/>
              <a:buSzTx/>
              <a:buFontTx/>
              <a:buNone/>
            </a:pPr>
            <a:r>
              <a:rPr lang="zh-CN" altLang="en-US" sz="2400" dirty="0">
                <a:solidFill>
                  <a:srgbClr val="C00000"/>
                </a:solidFill>
                <a:latin typeface="宋体" panose="02010600030101010101" pitchFamily="2" charset="-122"/>
              </a:rPr>
              <a:t>1.『普通高等学校学生管理规定』</a:t>
            </a:r>
            <a:endParaRPr lang="zh-CN" altLang="en-US" sz="2400" dirty="0">
              <a:solidFill>
                <a:srgbClr val="C00000"/>
              </a:solidFill>
              <a:latin typeface="宋体" panose="02010600030101010101" pitchFamily="2" charset="-122"/>
            </a:endParaRPr>
          </a:p>
          <a:p>
            <a:pPr marL="0" algn="l" eaLnBrk="1" hangingPunct="1">
              <a:buClrTx/>
              <a:buSzTx/>
              <a:buFontTx/>
              <a:buNone/>
            </a:pPr>
            <a:r>
              <a:rPr lang="zh-CN" altLang="en-US" sz="2400" dirty="0">
                <a:solidFill>
                  <a:srgbClr val="C00000"/>
                </a:solidFill>
                <a:latin typeface="宋体" panose="02010600030101010101" pitchFamily="2" charset="-122"/>
              </a:rPr>
              <a:t>2.『高等学校校园秩序管理若干规定』</a:t>
            </a:r>
            <a:endParaRPr lang="zh-CN" altLang="en-US" sz="2400" dirty="0">
              <a:solidFill>
                <a:srgbClr val="C00000"/>
              </a:solidFill>
              <a:latin typeface="宋体" panose="02010600030101010101" pitchFamily="2" charset="-122"/>
            </a:endParaRPr>
          </a:p>
          <a:p>
            <a:pPr marL="0" algn="l" eaLnBrk="1" hangingPunct="1">
              <a:buClrTx/>
              <a:buSzTx/>
              <a:buFontTx/>
              <a:buNone/>
            </a:pPr>
            <a:r>
              <a:rPr lang="zh-CN" altLang="en-US" sz="2400" dirty="0">
                <a:solidFill>
                  <a:srgbClr val="C00000"/>
                </a:solidFill>
                <a:latin typeface="宋体" panose="02010600030101010101" pitchFamily="2" charset="-122"/>
              </a:rPr>
              <a:t>3.『普通高等学校学生安全教育及管理暂行规定』 </a:t>
            </a:r>
            <a:endParaRPr lang="zh-CN" altLang="en-US" sz="2400" dirty="0">
              <a:solidFill>
                <a:srgbClr val="C00000"/>
              </a:solidFill>
              <a:latin typeface="宋体" panose="02010600030101010101" pitchFamily="2" charset="-122"/>
            </a:endParaRPr>
          </a:p>
          <a:p>
            <a:pPr marL="0" algn="l" eaLnBrk="1" hangingPunct="1">
              <a:buClrTx/>
              <a:buSzTx/>
              <a:buFontTx/>
              <a:buNone/>
            </a:pPr>
            <a:r>
              <a:rPr lang="zh-CN" altLang="en-US" sz="2400" dirty="0">
                <a:solidFill>
                  <a:srgbClr val="C00000"/>
                </a:solidFill>
                <a:latin typeface="宋体" panose="02010600030101010101" pitchFamily="2" charset="-122"/>
              </a:rPr>
              <a:t> </a:t>
            </a:r>
            <a:endParaRPr lang="zh-CN" altLang="en-US" sz="2400" dirty="0">
              <a:solidFill>
                <a:srgbClr val="C00000"/>
              </a:solidFill>
              <a:latin typeface="宋体" panose="02010600030101010101" pitchFamily="2" charset="-122"/>
            </a:endParaRPr>
          </a:p>
          <a:p>
            <a:pPr marL="0" indent="0" eaLnBrk="1" hangingPunct="1">
              <a:buNone/>
            </a:pPr>
            <a:r>
              <a:rPr lang="en-US" altLang="zh-CN" b="1" dirty="0">
                <a:latin typeface="宋体" panose="02010600030101010101" pitchFamily="2" charset="-122"/>
              </a:rPr>
              <a:t>‹</a:t>
            </a:r>
            <a:r>
              <a:rPr lang="zh-CN" altLang="en-US" b="1" dirty="0">
                <a:latin typeface="宋体" panose="02010600030101010101" pitchFamily="2" charset="-122"/>
              </a:rPr>
              <a:t>二</a:t>
            </a:r>
            <a:r>
              <a:rPr lang="en-US" altLang="zh-CN" b="1" dirty="0">
                <a:latin typeface="宋体" panose="02010600030101010101" pitchFamily="2" charset="-122"/>
              </a:rPr>
              <a:t>›</a:t>
            </a:r>
            <a:r>
              <a:rPr lang="zh-CN" altLang="en-US" b="1" dirty="0">
                <a:latin typeface="宋体" panose="02010600030101010101" pitchFamily="2" charset="-122"/>
              </a:rPr>
              <a:t>教学管理类</a:t>
            </a:r>
            <a:r>
              <a:rPr lang="en-US" altLang="zh-CN" b="1" dirty="0">
                <a:latin typeface="宋体" panose="02010600030101010101" pitchFamily="2" charset="-122"/>
              </a:rPr>
              <a:t>  </a:t>
            </a:r>
            <a:endParaRPr lang="en-US" altLang="zh-CN" b="1" dirty="0">
              <a:latin typeface="宋体" panose="02010600030101010101" pitchFamily="2" charset="-122"/>
            </a:endParaRPr>
          </a:p>
          <a:p>
            <a:pPr marL="0" indent="0" eaLnBrk="1" hangingPunct="1">
              <a:buNone/>
            </a:pPr>
            <a:r>
              <a:rPr lang="zh-CN" altLang="en-US" sz="2400" dirty="0">
                <a:solidFill>
                  <a:srgbClr val="C00000"/>
                </a:solidFill>
                <a:latin typeface="宋体" panose="02010600030101010101" pitchFamily="2" charset="-122"/>
              </a:rPr>
              <a:t>1.『广东机电职业技术学院学分制学籍管理规定』                  </a:t>
            </a:r>
            <a:br>
              <a:rPr lang="zh-CN" altLang="en-US" sz="2400" dirty="0">
                <a:solidFill>
                  <a:srgbClr val="C00000"/>
                </a:solidFill>
                <a:latin typeface="宋体" panose="02010600030101010101" pitchFamily="2" charset="-122"/>
              </a:rPr>
            </a:br>
            <a:r>
              <a:rPr lang="zh-CN" altLang="en-US" sz="2400" dirty="0">
                <a:solidFill>
                  <a:srgbClr val="C00000"/>
                </a:solidFill>
                <a:latin typeface="宋体" panose="02010600030101010101" pitchFamily="2" charset="-122"/>
              </a:rPr>
              <a:t>2.『广东机电职业技术学院学生考勤管理规定』</a:t>
            </a:r>
            <a:br>
              <a:rPr lang="zh-CN" altLang="en-US" sz="2400" dirty="0">
                <a:solidFill>
                  <a:srgbClr val="C00000"/>
                </a:solidFill>
                <a:latin typeface="宋体" panose="02010600030101010101" pitchFamily="2" charset="-122"/>
              </a:rPr>
            </a:br>
            <a:r>
              <a:rPr lang="zh-CN" altLang="en-US" sz="2400" dirty="0">
                <a:solidFill>
                  <a:srgbClr val="C00000"/>
                </a:solidFill>
                <a:latin typeface="宋体" panose="02010600030101010101" pitchFamily="2" charset="-122"/>
              </a:rPr>
              <a:t>3.『广东机电职业技术学院学生考试纪律与违纪处分规定』</a:t>
            </a:r>
            <a:endParaRPr lang="zh-CN" altLang="en-US" sz="2400" dirty="0">
              <a:solidFill>
                <a:srgbClr val="C00000"/>
              </a:solidFill>
              <a:latin typeface="宋体" panose="02010600030101010101" pitchFamily="2" charset="-122"/>
            </a:endParaRPr>
          </a:p>
          <a:p>
            <a:pPr marL="0" indent="0" eaLnBrk="1" hangingPunct="1">
              <a:buNone/>
            </a:pP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内容占位符 2"/>
          <p:cNvSpPr>
            <a:spLocks noGrp="1"/>
          </p:cNvSpPr>
          <p:nvPr>
            <p:ph idx="1" hasCustomPrompt="1"/>
          </p:nvPr>
        </p:nvSpPr>
        <p:spPr/>
        <p:txBody>
          <a:bodyPr vert="horz" wrap="square" lIns="91440" tIns="45720" rIns="91440" bIns="45720" anchor="t" anchorCtr="0"/>
          <a:p>
            <a:pPr marL="0" algn="l" eaLnBrk="1" hangingPunct="1">
              <a:buClrTx/>
              <a:buSzTx/>
              <a:buFontTx/>
              <a:buNone/>
            </a:pPr>
            <a:r>
              <a:rPr lang="en-US" altLang="zh-CN" b="1" dirty="0">
                <a:latin typeface="宋体" panose="02010600030101010101" pitchFamily="2" charset="-122"/>
              </a:rPr>
              <a:t>‹</a:t>
            </a:r>
            <a:r>
              <a:rPr lang="zh-CN" altLang="en-US" b="1" dirty="0">
                <a:latin typeface="宋体" panose="02010600030101010101" pitchFamily="2" charset="-122"/>
              </a:rPr>
              <a:t>三</a:t>
            </a:r>
            <a:r>
              <a:rPr lang="en-US" altLang="zh-CN" b="1" dirty="0">
                <a:latin typeface="宋体" panose="02010600030101010101" pitchFamily="2" charset="-122"/>
              </a:rPr>
              <a:t>›</a:t>
            </a:r>
            <a:r>
              <a:rPr lang="zh-CN" altLang="en-US" b="1" dirty="0">
                <a:latin typeface="宋体" panose="02010600030101010101" pitchFamily="2" charset="-122"/>
              </a:rPr>
              <a:t>学生管理类</a:t>
            </a:r>
            <a:endParaRPr lang="en-US" altLang="zh-CN" b="1" dirty="0">
              <a:latin typeface="宋体" panose="02010600030101010101" pitchFamily="2" charset="-122"/>
            </a:endParaRPr>
          </a:p>
          <a:p>
            <a:pPr marL="0" algn="l" eaLnBrk="1" hangingPunct="1">
              <a:buClrTx/>
              <a:buSzTx/>
              <a:buFontTx/>
              <a:buNone/>
            </a:pPr>
            <a:r>
              <a:rPr lang="zh-CN" altLang="en-US" sz="2400" dirty="0">
                <a:solidFill>
                  <a:srgbClr val="C00000"/>
                </a:solidFill>
                <a:latin typeface="宋体" panose="02010600030101010101" pitchFamily="2" charset="-122"/>
              </a:rPr>
              <a:t>1.『广东机电职业技术学院学生个人素质综合测评实施办法』</a:t>
            </a:r>
            <a:endParaRPr lang="zh-CN" altLang="en-US" sz="2400" dirty="0">
              <a:solidFill>
                <a:srgbClr val="C00000"/>
              </a:solidFill>
              <a:latin typeface="宋体" panose="02010600030101010101" pitchFamily="2" charset="-122"/>
            </a:endParaRPr>
          </a:p>
          <a:p>
            <a:pPr marL="0" algn="l" eaLnBrk="1" hangingPunct="1">
              <a:buClrTx/>
              <a:buSzTx/>
              <a:buFontTx/>
              <a:buNone/>
            </a:pPr>
            <a:r>
              <a:rPr lang="en-US" altLang="zh-CN" sz="2400" dirty="0">
                <a:solidFill>
                  <a:srgbClr val="C00000"/>
                </a:solidFill>
                <a:latin typeface="宋体" panose="02010600030101010101" pitchFamily="2" charset="-122"/>
              </a:rPr>
              <a:t>2.</a:t>
            </a:r>
            <a:r>
              <a:rPr lang="zh-CN" altLang="en-US" sz="2400" dirty="0">
                <a:solidFill>
                  <a:srgbClr val="C00000"/>
                </a:solidFill>
                <a:latin typeface="宋体" panose="02010600030101010101" pitchFamily="2" charset="-122"/>
                <a:sym typeface="+mn-ea"/>
              </a:rPr>
              <a:t>『广东机电职业技术学院学生奖励管理办法（修订）』</a:t>
            </a:r>
            <a:br>
              <a:rPr lang="zh-CN" altLang="en-US" sz="2400" dirty="0">
                <a:solidFill>
                  <a:srgbClr val="C00000"/>
                </a:solidFill>
                <a:latin typeface="宋体" panose="02010600030101010101" pitchFamily="2" charset="-122"/>
                <a:sym typeface="+mn-ea"/>
              </a:rPr>
            </a:br>
            <a:r>
              <a:rPr lang="en-US" altLang="zh-CN" sz="2400" dirty="0">
                <a:solidFill>
                  <a:srgbClr val="C00000"/>
                </a:solidFill>
                <a:latin typeface="宋体" panose="02010600030101010101" pitchFamily="2" charset="-122"/>
              </a:rPr>
              <a:t>3.</a:t>
            </a:r>
            <a:r>
              <a:rPr lang="zh-CN" altLang="en-US" sz="2400" dirty="0">
                <a:solidFill>
                  <a:srgbClr val="C00000"/>
                </a:solidFill>
                <a:latin typeface="宋体" panose="02010600030101010101" pitchFamily="2" charset="-122"/>
                <a:sym typeface="+mn-ea"/>
              </a:rPr>
              <a:t>『广东机电职业技术学院第二课堂学分认定实施细则』</a:t>
            </a:r>
            <a:endParaRPr lang="en-US" altLang="zh-CN" sz="2400" dirty="0">
              <a:solidFill>
                <a:srgbClr val="C00000"/>
              </a:solidFill>
              <a:latin typeface="宋体" panose="02010600030101010101" pitchFamily="2" charset="-122"/>
            </a:endParaRPr>
          </a:p>
          <a:p>
            <a:pPr marL="0" algn="l" eaLnBrk="1" hangingPunct="1">
              <a:buClrTx/>
              <a:buSzTx/>
              <a:buFontTx/>
              <a:buNone/>
            </a:pPr>
            <a:r>
              <a:rPr lang="en-US" altLang="zh-CN" sz="2400" dirty="0">
                <a:solidFill>
                  <a:srgbClr val="C00000"/>
                </a:solidFill>
                <a:latin typeface="宋体" panose="02010600030101010101" pitchFamily="2" charset="-122"/>
              </a:rPr>
              <a:t>4.</a:t>
            </a:r>
            <a:r>
              <a:rPr lang="zh-CN" altLang="en-US" sz="2400" dirty="0">
                <a:solidFill>
                  <a:srgbClr val="C00000"/>
                </a:solidFill>
                <a:latin typeface="宋体" panose="02010600030101010101" pitchFamily="2" charset="-122"/>
              </a:rPr>
              <a:t>『广东机电职业技术学院学生违纪处分条例』</a:t>
            </a:r>
            <a:endParaRPr lang="zh-CN" altLang="en-US" sz="2400" dirty="0">
              <a:solidFill>
                <a:srgbClr val="C00000"/>
              </a:solidFill>
              <a:latin typeface="宋体" panose="02010600030101010101" pitchFamily="2" charset="-122"/>
            </a:endParaRPr>
          </a:p>
          <a:p>
            <a:pPr marL="0" algn="l" eaLnBrk="1" hangingPunct="1">
              <a:buClrTx/>
              <a:buSzTx/>
              <a:buFontTx/>
              <a:buNone/>
            </a:pPr>
            <a:r>
              <a:rPr lang="en-US" altLang="zh-CN" sz="2400" dirty="0">
                <a:solidFill>
                  <a:srgbClr val="C00000"/>
                </a:solidFill>
                <a:latin typeface="宋体" panose="02010600030101010101" pitchFamily="2" charset="-122"/>
              </a:rPr>
              <a:t>5</a:t>
            </a:r>
            <a:r>
              <a:rPr lang="zh-CN" altLang="en-US" sz="2400" dirty="0">
                <a:solidFill>
                  <a:srgbClr val="C00000"/>
                </a:solidFill>
                <a:latin typeface="宋体" panose="02010600030101010101" pitchFamily="2" charset="-122"/>
              </a:rPr>
              <a:t>.『广东机电职业技术学院学生宿舍考勤管理规定』</a:t>
            </a:r>
            <a:endParaRPr lang="zh-CN" altLang="en-US" sz="2400" dirty="0">
              <a:solidFill>
                <a:srgbClr val="C00000"/>
              </a:solidFill>
              <a:latin typeface="宋体" panose="02010600030101010101" pitchFamily="2" charset="-122"/>
            </a:endParaRPr>
          </a:p>
          <a:p>
            <a:pPr marL="0" algn="l" eaLnBrk="1" hangingPunct="1">
              <a:buClrTx/>
              <a:buSzTx/>
              <a:buFontTx/>
              <a:buNone/>
            </a:pPr>
            <a:r>
              <a:rPr lang="zh-CN" altLang="en-US" sz="2400" dirty="0">
                <a:solidFill>
                  <a:srgbClr val="C00000"/>
                </a:solidFill>
                <a:latin typeface="宋体" panose="02010600030101010101" pitchFamily="2" charset="-122"/>
              </a:rPr>
              <a:t>6.『学生文明行为规范』（附）</a:t>
            </a:r>
            <a:endParaRPr lang="zh-CN" altLang="en-US" sz="2400" dirty="0">
              <a:solidFill>
                <a:srgbClr val="C00000"/>
              </a:solidFill>
              <a:latin typeface="宋体" panose="02010600030101010101" pitchFamily="2" charset="-122"/>
            </a:endParaRPr>
          </a:p>
          <a:p>
            <a:pPr marL="0" indent="0" eaLnBrk="1" hangingPunct="1">
              <a:buNone/>
            </a:pPr>
            <a:endParaRPr lang="zh-CN" altLang="en-US" b="1" dirty="0">
              <a:latin typeface="宋体" panose="02010600030101010101" pitchFamily="2" charset="-122"/>
            </a:endParaRPr>
          </a:p>
          <a:p>
            <a:pPr marL="0" indent="0" eaLnBrk="1" hangingPunct="1">
              <a:buNone/>
            </a:pP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noChangeArrowheads="1"/>
          </p:cNvSpPr>
          <p:nvPr>
            <p:ph type="title"/>
          </p:nvPr>
        </p:nvSpPr>
        <p:spPr>
          <a:xfrm>
            <a:off x="458788" y="692785"/>
            <a:ext cx="8229600" cy="1397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3600" b="1" i="0" u="none" strike="noStrike" kern="1200" cap="none" spc="0" normalizeH="0" baseline="0" noProof="0" dirty="0">
                <a:ln>
                  <a:noFill/>
                </a:ln>
                <a:solidFill>
                  <a:schemeClr val="tx1"/>
                </a:solidFill>
                <a:effectLst/>
                <a:uLnTx/>
                <a:uFillTx/>
                <a:latin typeface="+mn-ea"/>
                <a:ea typeface="+mj-ea"/>
                <a:cs typeface="+mn-cs"/>
              </a:rPr>
              <a:t>‹</a:t>
            </a:r>
            <a:r>
              <a:rPr kumimoji="0" lang="zh-CN" altLang="en-US" sz="3600" b="1" i="0" u="none" strike="noStrike" kern="1200" cap="none" spc="0" normalizeH="0" baseline="0" noProof="0" dirty="0">
                <a:ln>
                  <a:noFill/>
                </a:ln>
                <a:solidFill>
                  <a:schemeClr val="tx1"/>
                </a:solidFill>
                <a:effectLst/>
                <a:uLnTx/>
                <a:uFillTx/>
                <a:latin typeface="+mn-ea"/>
                <a:ea typeface="+mj-ea"/>
                <a:cs typeface="+mn-cs"/>
              </a:rPr>
              <a:t>一</a:t>
            </a:r>
            <a:r>
              <a:rPr kumimoji="0" lang="en-US" altLang="zh-CN" sz="3600" b="1" i="0" u="none" strike="noStrike" kern="1200" cap="none" spc="0" normalizeH="0" baseline="0" noProof="0" dirty="0">
                <a:ln>
                  <a:noFill/>
                </a:ln>
                <a:solidFill>
                  <a:schemeClr val="tx1"/>
                </a:solidFill>
                <a:effectLst/>
                <a:uLnTx/>
                <a:uFillTx/>
                <a:latin typeface="+mn-ea"/>
                <a:ea typeface="+mj-ea"/>
                <a:cs typeface="+mn-cs"/>
              </a:rPr>
              <a:t>›</a:t>
            </a:r>
            <a:r>
              <a:rPr kumimoji="0" lang="zh-CN" altLang="en-US" sz="3600" b="1" i="0" u="none" strike="noStrike" kern="1200" cap="none" spc="0" normalizeH="0" baseline="0" noProof="0" dirty="0">
                <a:ln>
                  <a:noFill/>
                </a:ln>
                <a:solidFill>
                  <a:schemeClr val="tx1"/>
                </a:solidFill>
                <a:effectLst/>
                <a:uLnTx/>
                <a:uFillTx/>
                <a:latin typeface="+mn-ea"/>
                <a:ea typeface="+mj-ea"/>
                <a:cs typeface="+mn-cs"/>
              </a:rPr>
              <a:t>国家教育行政部门相关文件</a:t>
            </a:r>
            <a:br>
              <a:rPr kumimoji="0" lang="en-US" altLang="zh-CN" sz="3600" b="0" i="0" u="none" strike="noStrike" kern="1200" cap="none" spc="0" normalizeH="0" baseline="0" noProof="0" dirty="0">
                <a:ln>
                  <a:noFill/>
                </a:ln>
                <a:solidFill>
                  <a:schemeClr val="tx2"/>
                </a:solidFill>
                <a:effectLst/>
                <a:uLnTx/>
                <a:uFillTx/>
                <a:latin typeface="+mj-lt"/>
                <a:ea typeface="+mj-ea"/>
                <a:cs typeface="+mj-cs"/>
              </a:rPr>
            </a:br>
            <a:r>
              <a:rPr kumimoji="0" sz="3200" b="0" i="0" u="none" strike="noStrike" kern="1200" cap="none" spc="0" normalizeH="0" baseline="0" noProof="0" dirty="0">
                <a:ln>
                  <a:noFill/>
                </a:ln>
                <a:solidFill>
                  <a:srgbClr val="FFFF00"/>
                </a:solidFill>
                <a:effectLst/>
                <a:uLnTx/>
                <a:uFillTx/>
                <a:latin typeface="+mj-lt"/>
                <a:ea typeface="+mj-ea"/>
                <a:cs typeface="+mj-cs"/>
              </a:rPr>
              <a:t>『普通高等学校学生管理规定』</a:t>
            </a:r>
            <a:endParaRPr kumimoji="0" lang="zh-CN" sz="2400" b="0" i="0" u="none" strike="noStrike" kern="1200" cap="none" spc="0" normalizeH="0" baseline="0" noProof="0" dirty="0">
              <a:ln>
                <a:noFill/>
              </a:ln>
              <a:solidFill>
                <a:srgbClr val="FFFF00"/>
              </a:solidFill>
              <a:effectLst/>
              <a:uLnTx/>
              <a:uFillTx/>
              <a:latin typeface="+mj-lt"/>
              <a:ea typeface="+mj-ea"/>
              <a:cs typeface="+mj-cs"/>
            </a:endParaRPr>
          </a:p>
        </p:txBody>
      </p:sp>
      <p:sp>
        <p:nvSpPr>
          <p:cNvPr id="4099" name="Rectangle 3"/>
          <p:cNvSpPr>
            <a:spLocks noGrp="1"/>
          </p:cNvSpPr>
          <p:nvPr>
            <p:ph idx="1" hasCustomPrompt="1"/>
          </p:nvPr>
        </p:nvSpPr>
        <p:spPr>
          <a:xfrm>
            <a:off x="205105" y="2132965"/>
            <a:ext cx="8761095" cy="4318635"/>
          </a:xfrm>
        </p:spPr>
        <p:txBody>
          <a:bodyPr vert="horz" wrap="square" lIns="91440" tIns="45720" rIns="91440" bIns="45720" anchor="t" anchorCtr="0"/>
          <a:p>
            <a:pPr marL="0" indent="0" algn="ctr" eaLnBrk="1" hangingPunct="1">
              <a:buNone/>
            </a:pPr>
            <a:r>
              <a:rPr lang="zh-CN" altLang="en-US" sz="2800" b="1" dirty="0">
                <a:solidFill>
                  <a:srgbClr val="FFFF00"/>
                </a:solidFill>
                <a:latin typeface="+mj-lt"/>
                <a:ea typeface="+mj-ea"/>
                <a:cs typeface="+mj-cs"/>
              </a:rPr>
              <a:t>第五章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奖励与处分</a:t>
            </a:r>
            <a:r>
              <a:rPr lang="en-US" altLang="zh-CN" sz="2800" b="1" dirty="0">
                <a:solidFill>
                  <a:srgbClr val="FFFF00"/>
                </a:solidFill>
                <a:latin typeface="+mj-lt"/>
                <a:ea typeface="+mj-ea"/>
                <a:cs typeface="+mj-cs"/>
                <a:sym typeface="+mn-ea"/>
              </a:rPr>
              <a:t>』</a:t>
            </a:r>
            <a:endParaRPr lang="en-US" altLang="zh-CN" sz="2000" dirty="0">
              <a:solidFill>
                <a:srgbClr val="C00000"/>
              </a:solidFill>
            </a:endParaRPr>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b="1" dirty="0"/>
              <a:t>第五十二条   </a:t>
            </a:r>
            <a:r>
              <a:rPr lang="zh-CN" altLang="en-US" sz="2400" dirty="0"/>
              <a:t>学生有以下情景之一，学校可以给予</a:t>
            </a:r>
            <a:r>
              <a:rPr lang="zh-CN" altLang="en-US" sz="2400" dirty="0">
                <a:solidFill>
                  <a:srgbClr val="FF0000"/>
                </a:solidFill>
              </a:rPr>
              <a:t>开除学籍</a:t>
            </a:r>
            <a:r>
              <a:rPr lang="zh-CN" altLang="en-US" sz="2400" dirty="0"/>
              <a:t>处分：</a:t>
            </a:r>
            <a:endParaRPr lang="en-US" altLang="zh-CN" sz="2400" dirty="0"/>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dirty="0"/>
              <a:t>（一）违反宪法，反对四项基本原则、破坏安定团结、扰乱社会秩序的；</a:t>
            </a:r>
            <a:endParaRPr lang="en-US" altLang="zh-CN" sz="2400" dirty="0"/>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dirty="0"/>
              <a:t>（二）触犯国家法律，构成刑事犯罪的；</a:t>
            </a:r>
            <a:endParaRPr lang="en-US" altLang="zh-CN" sz="2400" dirty="0"/>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dirty="0"/>
              <a:t>（三）受到</a:t>
            </a:r>
            <a:r>
              <a:rPr lang="zh-CN" altLang="en-US" sz="2400" dirty="0">
                <a:solidFill>
                  <a:srgbClr val="FF0000"/>
                </a:solidFill>
              </a:rPr>
              <a:t>治安管理</a:t>
            </a:r>
            <a:r>
              <a:rPr lang="zh-CN" altLang="en-US" sz="2400" dirty="0"/>
              <a:t>处罚，情节严重、性质恶劣的；</a:t>
            </a:r>
            <a:endParaRPr lang="zh-CN" altLang="en-US" sz="2400" dirty="0"/>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dirty="0"/>
              <a:t>（四）代替他人或者让他人代替自己参加考试，组织作弊、使用</a:t>
            </a:r>
            <a:r>
              <a:rPr lang="zh-CN" altLang="en-US" sz="2400" dirty="0">
                <a:solidFill>
                  <a:srgbClr val="FF0000"/>
                </a:solidFill>
              </a:rPr>
              <a:t>通讯设备或其他器材</a:t>
            </a:r>
            <a:r>
              <a:rPr lang="zh-CN" altLang="en-US" sz="2400" dirty="0"/>
              <a:t>作弊、向他人出售考试试题或答案牟取利益，以及其他严重作弊或扰乱考试秩序行为的；</a:t>
            </a:r>
            <a:endParaRPr lang="zh-CN" altLang="en-US" sz="2400" dirty="0"/>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07975" y="1052830"/>
            <a:ext cx="8594090" cy="4968875"/>
          </a:xfrm>
        </p:spPr>
        <p:txBody>
          <a:bodyPr vert="horz" wrap="square" lIns="91440" tIns="45720" rIns="91440" bIns="45720" anchor="t" anchorCtr="0"/>
          <a:p>
            <a:pPr marL="0" indent="0" algn="just" eaLnBrk="1" hangingPunct="1">
              <a:buNone/>
            </a:pPr>
            <a:r>
              <a:rPr lang="zh-CN" altLang="en-US" sz="2400" dirty="0">
                <a:latin typeface="+mn-ea"/>
              </a:rPr>
              <a:t>（五）学位论文、公开发表的研究成果存在抄袭、篡改、伪造等学术不端行为，情节严重的，或者代写论文、买卖论文的；</a:t>
            </a:r>
            <a:endParaRPr lang="en-US" altLang="zh-CN" sz="2400" dirty="0">
              <a:latin typeface="+mn-ea"/>
            </a:endParaRPr>
          </a:p>
          <a:p>
            <a:pPr marL="0" indent="0" algn="just" eaLnBrk="1" hangingPunct="1">
              <a:buNone/>
            </a:pPr>
            <a:r>
              <a:rPr lang="zh-CN" altLang="en-US" sz="2400" dirty="0">
                <a:latin typeface="+mn-ea"/>
              </a:rPr>
              <a:t>（六）违反本规定和学校规定，严重影响学校</a:t>
            </a:r>
            <a:r>
              <a:rPr lang="zh-CN" altLang="en-US" sz="2400" dirty="0">
                <a:solidFill>
                  <a:srgbClr val="FF0000"/>
                </a:solidFill>
                <a:latin typeface="+mn-ea"/>
              </a:rPr>
              <a:t>教育教学秩序</a:t>
            </a:r>
            <a:r>
              <a:rPr lang="zh-CN" altLang="en-US" sz="2400" dirty="0">
                <a:latin typeface="+mn-ea"/>
              </a:rPr>
              <a:t>、生活秩序以及公共场所管理秩序；</a:t>
            </a:r>
            <a:endParaRPr lang="en-US" altLang="zh-CN" sz="2400" dirty="0">
              <a:latin typeface="+mn-ea"/>
            </a:endParaRPr>
          </a:p>
          <a:p>
            <a:pPr marL="0" indent="0" algn="just" eaLnBrk="1" hangingPunct="1">
              <a:buNone/>
            </a:pPr>
            <a:r>
              <a:rPr lang="zh-CN" altLang="en-US" sz="2400" dirty="0">
                <a:latin typeface="+mn-ea"/>
              </a:rPr>
              <a:t>（七）侵害其他个人、组织合法权益，造成严重后果的</a:t>
            </a:r>
            <a:endParaRPr lang="en-US" altLang="zh-CN" sz="2400" dirty="0">
              <a:latin typeface="+mn-ea"/>
            </a:endParaRPr>
          </a:p>
          <a:p>
            <a:pPr marL="0" indent="0" algn="just" eaLnBrk="1" hangingPunct="1">
              <a:buNone/>
            </a:pPr>
            <a:r>
              <a:rPr lang="zh-CN" altLang="en-US" sz="2400" dirty="0">
                <a:latin typeface="+mn-ea"/>
              </a:rPr>
              <a:t>（八）</a:t>
            </a:r>
            <a:r>
              <a:rPr lang="zh-CN" altLang="en-US" sz="2400" dirty="0">
                <a:solidFill>
                  <a:srgbClr val="FF0000"/>
                </a:solidFill>
                <a:latin typeface="+mn-ea"/>
              </a:rPr>
              <a:t>屡次</a:t>
            </a:r>
            <a:r>
              <a:rPr lang="zh-CN" altLang="en-US" sz="2400" dirty="0">
                <a:latin typeface="+mn-ea"/>
              </a:rPr>
              <a:t>违反学校规定受到纪律处分，经教育不改的。</a:t>
            </a:r>
            <a:endParaRPr lang="zh-CN" altLang="en-US" sz="2400" dirty="0">
              <a:latin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9">
                                            <p:txEl>
                                              <p:charRg st="0" end="55"/>
                                            </p:txEl>
                                          </p:spTgt>
                                        </p:tgtEl>
                                        <p:attrNameLst>
                                          <p:attrName>style.visibility</p:attrName>
                                        </p:attrNameLst>
                                      </p:cBhvr>
                                      <p:to>
                                        <p:strVal val="visible"/>
                                      </p:to>
                                    </p:set>
                                    <p:animEffect transition="in" filter="wipe(down)">
                                      <p:cBhvr>
                                        <p:cTn id="7" dur="500"/>
                                        <p:tgtEl>
                                          <p:spTgt spid="4099">
                                            <p:txEl>
                                              <p:charRg st="0" end="55"/>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099">
                                            <p:txEl>
                                              <p:charRg st="55" end="98"/>
                                            </p:txEl>
                                          </p:spTgt>
                                        </p:tgtEl>
                                        <p:attrNameLst>
                                          <p:attrName>style.visibility</p:attrName>
                                        </p:attrNameLst>
                                      </p:cBhvr>
                                      <p:to>
                                        <p:strVal val="visible"/>
                                      </p:to>
                                    </p:set>
                                    <p:animEffect transition="in" filter="wipe(down)">
                                      <p:cBhvr>
                                        <p:cTn id="10" dur="500"/>
                                        <p:tgtEl>
                                          <p:spTgt spid="4099">
                                            <p:txEl>
                                              <p:charRg st="55" end="98"/>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4099">
                                            <p:txEl>
                                              <p:charRg st="98" end="123"/>
                                            </p:txEl>
                                          </p:spTgt>
                                        </p:tgtEl>
                                        <p:attrNameLst>
                                          <p:attrName>style.visibility</p:attrName>
                                        </p:attrNameLst>
                                      </p:cBhvr>
                                      <p:to>
                                        <p:strVal val="visible"/>
                                      </p:to>
                                    </p:set>
                                    <p:animEffect transition="in" filter="wipe(down)">
                                      <p:cBhvr>
                                        <p:cTn id="13" dur="500"/>
                                        <p:tgtEl>
                                          <p:spTgt spid="4099">
                                            <p:txEl>
                                              <p:charRg st="98" end="12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4099">
                                            <p:txEl>
                                              <p:charRg st="123" end="149"/>
                                            </p:txEl>
                                          </p:spTgt>
                                        </p:tgtEl>
                                        <p:attrNameLst>
                                          <p:attrName>style.visibility</p:attrName>
                                        </p:attrNameLst>
                                      </p:cBhvr>
                                      <p:to>
                                        <p:strVal val="visible"/>
                                      </p:to>
                                    </p:set>
                                    <p:animEffect transition="in" filter="wipe(down)">
                                      <p:cBhvr>
                                        <p:cTn id="16" dur="500"/>
                                        <p:tgtEl>
                                          <p:spTgt spid="4099">
                                            <p:txEl>
                                              <p:charRg st="123" end="1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9" name="Rectangle 3"/>
          <p:cNvSpPr>
            <a:spLocks noGrp="1"/>
          </p:cNvSpPr>
          <p:nvPr>
            <p:ph idx="1" hasCustomPrompt="1"/>
          </p:nvPr>
        </p:nvSpPr>
        <p:spPr>
          <a:xfrm>
            <a:off x="389255" y="2060575"/>
            <a:ext cx="8510270" cy="4137025"/>
          </a:xfrm>
        </p:spPr>
        <p:txBody>
          <a:bodyPr vert="horz" wrap="square" lIns="91440" tIns="45720" rIns="91440" bIns="45720" anchor="t" anchorCtr="0"/>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sz="2400" b="1" dirty="0"/>
              <a:t>第十条</a:t>
            </a:r>
            <a:r>
              <a:rPr sz="2400" dirty="0"/>
              <a:t>   </a:t>
            </a:r>
            <a:r>
              <a:rPr lang="en-US" sz="2400" dirty="0"/>
              <a:t> </a:t>
            </a:r>
            <a:r>
              <a:rPr sz="2400" dirty="0"/>
              <a:t>告示、通知、启</a:t>
            </a:r>
            <a:r>
              <a:rPr lang="zh-CN" sz="2400" dirty="0"/>
              <a:t>事</a:t>
            </a:r>
            <a:r>
              <a:rPr sz="2400" dirty="0"/>
              <a:t>、广告等，应当张贴在学校指定或者许可的地点。散发宣传品、印刷品应当经过</a:t>
            </a:r>
            <a:r>
              <a:rPr lang="zh-CN" altLang="en-US" sz="2400" dirty="0">
                <a:solidFill>
                  <a:srgbClr val="FF0000"/>
                </a:solidFill>
                <a:latin typeface="+mn-ea"/>
              </a:rPr>
              <a:t>学校有关机构同意</a:t>
            </a:r>
            <a:r>
              <a:rPr sz="2400" dirty="0"/>
              <a:t>。</a:t>
            </a:r>
            <a:endParaRPr sz="2400" dirty="0"/>
          </a:p>
          <a:p>
            <a:pPr marL="0" indent="0" algn="just" eaLnBrk="1" latinLnBrk="0" hangingPunct="1">
              <a:spcBef>
                <a:spcPts val="0"/>
              </a:spcBef>
              <a:buNone/>
            </a:pPr>
            <a:r>
              <a:rPr sz="2400" dirty="0"/>
              <a:t>       对于张贴、散发反对我国宪法确立的根本制度，损害国家利益或者侮辱毁谤他人的公开张贴物、宣传品和印刷品的当事人，由司法机关依法追究其法律责任</a:t>
            </a:r>
            <a:r>
              <a:rPr lang="zh-CN" altLang="en-US" sz="2400" dirty="0"/>
              <a:t>。</a:t>
            </a:r>
            <a:r>
              <a:rPr lang="zh-CN" altLang="en-US" dirty="0"/>
              <a:t>  </a:t>
            </a:r>
            <a:endParaRPr lang="zh-CN" altLang="zh-CN" dirty="0"/>
          </a:p>
        </p:txBody>
      </p:sp>
      <p:sp>
        <p:nvSpPr>
          <p:cNvPr id="4" name="Rectangle 2"/>
          <p:cNvSpPr>
            <a:spLocks noGrp="1"/>
          </p:cNvSpPr>
          <p:nvPr>
            <p:ph type="title"/>
          </p:nvPr>
        </p:nvSpPr>
        <p:spPr>
          <a:xfrm>
            <a:off x="251460" y="764540"/>
            <a:ext cx="8229600" cy="941388"/>
          </a:xfrm>
        </p:spPr>
        <p:txBody>
          <a:bodyPr vert="horz" wrap="square" lIns="91440" tIns="45720" rIns="91440" bIns="45720" anchor="ctr" anchorCtr="0"/>
          <a:p>
            <a:pPr marL="0" indent="0" algn="ctr" defTabSz="914400" eaLnBrk="1" latinLnBrk="0" hangingPunct="1">
              <a:buClrTx/>
              <a:buSzTx/>
              <a:buFontTx/>
              <a:defRPr/>
            </a:pPr>
            <a:r>
              <a:rPr sz="3200" noProof="0" dirty="0">
                <a:ln>
                  <a:noFill/>
                </a:ln>
                <a:solidFill>
                  <a:srgbClr val="FFFF00"/>
                </a:solidFill>
                <a:effectLst/>
                <a:uLnTx/>
                <a:uFillTx/>
              </a:rPr>
              <a:t>『高等学校校园秩序管理若干规定』</a:t>
            </a:r>
            <a:br>
              <a:rPr sz="3200" noProof="0" dirty="0">
                <a:ln>
                  <a:noFill/>
                </a:ln>
                <a:solidFill>
                  <a:srgbClr val="FFFF00"/>
                </a:solidFill>
                <a:effectLst/>
                <a:uLnTx/>
                <a:uFillTx/>
              </a:rPr>
            </a:br>
            <a:endParaRPr sz="3200" noProof="0" dirty="0">
              <a:ln>
                <a:noFill/>
              </a:ln>
              <a:solidFill>
                <a:srgbClr val="FFFF00"/>
              </a:solidFill>
              <a:effectLst/>
              <a:uLnTx/>
              <a:uFillTx/>
            </a:endParaRPr>
          </a:p>
        </p:txBody>
      </p:sp>
    </p:spTree>
  </p:cSld>
  <p:clrMapOvr>
    <a:overrideClrMapping bg1="lt1" tx1="dk1" bg2="lt2" tx2="dk2" accent1="accent1" accent2="accent2" accent3="accent3" accent4="accent4" accent5="accent5" accent6="accent6" hlink="hlink" folHlink="folHlink"/>
  </p:clrMapOvr>
  <p:transition spd="slow">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2289" name="Rectangle 3"/>
          <p:cNvSpPr>
            <a:spLocks noGrp="1"/>
          </p:cNvSpPr>
          <p:nvPr>
            <p:ph idx="1" hasCustomPrompt="1"/>
          </p:nvPr>
        </p:nvSpPr>
        <p:spPr>
          <a:xfrm>
            <a:off x="457200" y="404495"/>
            <a:ext cx="8229600" cy="4295140"/>
          </a:xfrm>
        </p:spPr>
        <p:txBody>
          <a:bodyPr vert="horz" wrap="square" lIns="91440" tIns="45720" rIns="91440" bIns="45720" anchor="t" anchorCtr="0"/>
          <a:p>
            <a:pPr marL="0" indent="0" eaLnBrk="1" hangingPunct="1">
              <a:buNone/>
            </a:pPr>
            <a:endParaRPr lang="en-US" altLang="zh-CN" dirty="0">
              <a:solidFill>
                <a:srgbClr val="C00000"/>
              </a:solidFill>
            </a:endParaRPr>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b="1" dirty="0">
                <a:latin typeface="+mn-ea"/>
                <a:cs typeface="+mn-ea"/>
              </a:rPr>
              <a:t>第十二条   </a:t>
            </a:r>
            <a:r>
              <a:rPr lang="zh-CN" altLang="en-US" sz="2400" dirty="0">
                <a:latin typeface="+mn-ea"/>
                <a:cs typeface="+mn-ea"/>
              </a:rPr>
              <a:t>在校内举行集会、讲演等公共活动，组织者必须在七十二小时前向</a:t>
            </a:r>
            <a:r>
              <a:rPr lang="zh-CN" altLang="en-US" sz="2400" dirty="0">
                <a:solidFill>
                  <a:srgbClr val="FF0000"/>
                </a:solidFill>
                <a:latin typeface="+mn-ea"/>
                <a:cs typeface="+mn-ea"/>
              </a:rPr>
              <a:t>学校</a:t>
            </a:r>
            <a:r>
              <a:rPr lang="zh-CN" altLang="en-US" sz="2400" dirty="0">
                <a:latin typeface="+mn-ea"/>
                <a:cs typeface="+mn-ea"/>
              </a:rPr>
              <a:t>有关机构</a:t>
            </a:r>
            <a:r>
              <a:rPr lang="zh-CN" altLang="en-US" sz="2400" dirty="0">
                <a:solidFill>
                  <a:srgbClr val="FF0000"/>
                </a:solidFill>
                <a:latin typeface="+mn-ea"/>
                <a:cs typeface="+mn-ea"/>
              </a:rPr>
              <a:t>提出申请</a:t>
            </a:r>
            <a:r>
              <a:rPr lang="zh-CN" altLang="en-US" sz="2400" dirty="0">
                <a:latin typeface="+mn-ea"/>
                <a:cs typeface="+mn-ea"/>
              </a:rPr>
              <a:t>，申请中应当说明活动的目的、人数、时间和负责人的姓名。学校有关机构应当至迟在举行时间的四小时前将许可或不许可的决定通知组织者。逾期未通知的视为许可。</a:t>
            </a:r>
            <a:endParaRPr lang="en-US" altLang="zh-CN" sz="2400" dirty="0">
              <a:latin typeface="+mn-ea"/>
              <a:cs typeface="+mn-ea"/>
            </a:endParaRPr>
          </a:p>
          <a:p>
            <a:pPr marL="0" indent="0" algn="just" eaLnBrk="1" hangingPunct="1">
              <a:buNone/>
            </a:pPr>
            <a:r>
              <a:rPr lang="en-US" altLang="zh-CN" sz="2400" dirty="0">
                <a:latin typeface="+mn-ea"/>
                <a:cs typeface="+mn-ea"/>
              </a:rPr>
              <a:t>    </a:t>
            </a:r>
            <a:r>
              <a:rPr lang="zh-CN" altLang="en-US" sz="2400" dirty="0">
                <a:latin typeface="+mn-ea"/>
                <a:cs typeface="+mn-ea"/>
              </a:rPr>
              <a:t>集会、讲演等应符合我国的教育方针和相应的法规，不得反对我国宪法确定的根本制度，不得干扰学校的教学、科研和生活秩序。</a:t>
            </a:r>
            <a:endParaRPr lang="zh-CN" altLang="en-US" sz="2400" dirty="0">
              <a:latin typeface="+mn-ea"/>
              <a:cs typeface="+mn-ea"/>
            </a:endParaRPr>
          </a:p>
          <a:p>
            <a:pPr marL="0" indent="0" algn="just" eaLnBrk="1" hangingPunct="1">
              <a:buNone/>
            </a:pPr>
            <a:endParaRPr lang="zh-CN" altLang="en-US" sz="2400" dirty="0">
              <a:latin typeface="+mn-ea"/>
              <a:cs typeface="+mn-ea"/>
            </a:endParaRPr>
          </a:p>
        </p:txBody>
      </p:sp>
    </p:spTree>
  </p:cSld>
  <p:clrMapOvr>
    <a:overrideClrMapping bg1="lt1" tx1="dk1" bg2="lt2" tx2="dk2" accent1="accent1" accent2="accent2" accent3="accent3" accent4="accent4" accent5="accent5" accent6="accent6" hlink="hlink" folHlink="folHlink"/>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457200" y="260350"/>
            <a:ext cx="8229600" cy="5865813"/>
          </a:xfrm>
        </p:spPr>
        <p:txBody>
          <a:bodyPr vert="horz" wrap="square" lIns="91440" tIns="45720" rIns="91440" bIns="45720" anchor="t" anchorCtr="0"/>
          <a:p>
            <a:pPr marL="0" indent="0" eaLnBrk="1" hangingPunct="1">
              <a:buNone/>
            </a:pPr>
            <a:endParaRPr lang="en-US" altLang="zh-CN" b="1" dirty="0"/>
          </a:p>
          <a:p>
            <a:pPr marL="0" indent="609600" eaLnBrk="1" latinLnBrk="0" hangingPunct="1">
              <a:spcBef>
                <a:spcPts val="0"/>
              </a:spcBef>
              <a:buNone/>
              <a:extLst>
                <a:ext uri="{35155182-B16C-46BC-9424-99874614C6A1}">
                  <wpsdc:indentchars xmlns:wpsdc="http://www.wps.cn/officeDocument/2017/drawingmlCustomData" val="200" checksum="4158780845"/>
                </a:ext>
              </a:extLst>
            </a:pPr>
            <a:r>
              <a:rPr lang="zh-CN" altLang="en-US" sz="2400" b="1" dirty="0">
                <a:latin typeface="+mn-ea"/>
                <a:cs typeface="+mn-ea"/>
              </a:rPr>
              <a:t>第十三条  </a:t>
            </a:r>
            <a:r>
              <a:rPr lang="zh-CN" altLang="en-US" sz="2400" dirty="0">
                <a:latin typeface="+mn-ea"/>
                <a:cs typeface="+mn-ea"/>
              </a:rPr>
              <a:t>在校内组织讲座、报告等室内活动，组织者应当在</a:t>
            </a:r>
            <a:r>
              <a:rPr lang="zh-CN" altLang="en-US" sz="2400" dirty="0">
                <a:solidFill>
                  <a:srgbClr val="FF0000"/>
                </a:solidFill>
                <a:latin typeface="+mn-ea"/>
                <a:cs typeface="+mn-ea"/>
              </a:rPr>
              <a:t>七十二小时</a:t>
            </a:r>
            <a:r>
              <a:rPr lang="zh-CN" altLang="en-US" sz="2400" dirty="0">
                <a:latin typeface="+mn-ea"/>
                <a:cs typeface="+mn-ea"/>
              </a:rPr>
              <a:t>前向学校有关机构</a:t>
            </a:r>
            <a:r>
              <a:rPr lang="zh-CN" altLang="en-US" sz="2400" dirty="0">
                <a:solidFill>
                  <a:srgbClr val="FF0000"/>
                </a:solidFill>
                <a:latin typeface="+mn-ea"/>
                <a:cs typeface="+mn-ea"/>
              </a:rPr>
              <a:t>提出申请</a:t>
            </a:r>
            <a:r>
              <a:rPr lang="zh-CN" altLang="en-US" sz="2400" dirty="0">
                <a:latin typeface="+mn-ea"/>
                <a:cs typeface="+mn-ea"/>
              </a:rPr>
              <a:t>，申请中应当说明活动的内容、报告人和负责人的姓名。学校有关机构应当至迟在举行时间的四小时前将许可或不许可的决定通知组织者。逾期未通知的视为许可。</a:t>
            </a:r>
            <a:endParaRPr lang="en-US" altLang="zh-CN" sz="2400" dirty="0">
              <a:latin typeface="+mn-ea"/>
              <a:cs typeface="+mn-ea"/>
            </a:endParaRPr>
          </a:p>
          <a:p>
            <a:pPr marL="0" indent="0" eaLnBrk="1" hangingPunct="1">
              <a:buNone/>
            </a:pPr>
            <a:r>
              <a:rPr lang="en-US" altLang="zh-CN" sz="2400" dirty="0">
                <a:latin typeface="+mn-ea"/>
                <a:cs typeface="+mn-ea"/>
              </a:rPr>
              <a:t>    </a:t>
            </a:r>
            <a:r>
              <a:rPr lang="zh-CN" altLang="en-US" sz="2400" dirty="0">
                <a:latin typeface="+mn-ea"/>
                <a:cs typeface="+mn-ea"/>
              </a:rPr>
              <a:t>讲座、报告不得反对我国确定的根本制度，不得违反我国的基本教育方针，不的宣传封建迷信，不得进行宗教活动，不得干扰学校的科研和生活秩序。</a:t>
            </a:r>
            <a:endParaRPr lang="zh-CN" altLang="en-US" sz="2400" dirty="0">
              <a:latin typeface="+mn-ea"/>
              <a:cs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9">
                                            <p:txEl>
                                              <p:charRg st="1" end="120"/>
                                            </p:txEl>
                                          </p:spTgt>
                                        </p:tgtEl>
                                        <p:attrNameLst>
                                          <p:attrName>style.visibility</p:attrName>
                                        </p:attrNameLst>
                                      </p:cBhvr>
                                      <p:to>
                                        <p:strVal val="visible"/>
                                      </p:to>
                                    </p:set>
                                    <p:anim calcmode="lin" valueType="num">
                                      <p:cBhvr>
                                        <p:cTn id="7" dur="1000" fill="hold"/>
                                        <p:tgtEl>
                                          <p:spTgt spid="4099">
                                            <p:txEl>
                                              <p:charRg st="1" end="120"/>
                                            </p:txEl>
                                          </p:spTgt>
                                        </p:tgtEl>
                                        <p:attrNameLst>
                                          <p:attrName>ppt_w</p:attrName>
                                        </p:attrNameLst>
                                      </p:cBhvr>
                                      <p:tavLst>
                                        <p:tav tm="0">
                                          <p:val>
                                            <p:fltVal val="0.000000"/>
                                          </p:val>
                                        </p:tav>
                                        <p:tav tm="100000">
                                          <p:val>
                                            <p:strVal val="#ppt_w"/>
                                          </p:val>
                                        </p:tav>
                                      </p:tavLst>
                                    </p:anim>
                                    <p:anim calcmode="lin" valueType="num">
                                      <p:cBhvr>
                                        <p:cTn id="8" dur="1000" fill="hold"/>
                                        <p:tgtEl>
                                          <p:spTgt spid="4099">
                                            <p:txEl>
                                              <p:charRg st="1" end="120"/>
                                            </p:txEl>
                                          </p:spTgt>
                                        </p:tgtEl>
                                        <p:attrNameLst>
                                          <p:attrName>ppt_h</p:attrName>
                                        </p:attrNameLst>
                                      </p:cBhvr>
                                      <p:tavLst>
                                        <p:tav tm="0">
                                          <p:val>
                                            <p:fltVal val="0.000000"/>
                                          </p:val>
                                        </p:tav>
                                        <p:tav tm="100000">
                                          <p:val>
                                            <p:strVal val="#ppt_h"/>
                                          </p:val>
                                        </p:tav>
                                      </p:tavLst>
                                    </p:anim>
                                    <p:anim calcmode="lin" valueType="num">
                                      <p:cBhvr>
                                        <p:cTn id="9" dur="1000" fill="hold"/>
                                        <p:tgtEl>
                                          <p:spTgt spid="4099">
                                            <p:txEl>
                                              <p:charRg st="1" end="120"/>
                                            </p:txEl>
                                          </p:spTgt>
                                        </p:tgtEl>
                                        <p:attrNameLst>
                                          <p:attrName>style.rotation</p:attrName>
                                        </p:attrNameLst>
                                      </p:cBhvr>
                                      <p:tavLst>
                                        <p:tav tm="0">
                                          <p:val>
                                            <p:fltVal val="90.000000"/>
                                          </p:val>
                                        </p:tav>
                                        <p:tav tm="100000">
                                          <p:val>
                                            <p:fltVal val="0.000000"/>
                                          </p:val>
                                        </p:tav>
                                      </p:tavLst>
                                    </p:anim>
                                    <p:animEffect transition="in" filter="fade">
                                      <p:cBhvr>
                                        <p:cTn id="10" dur="1000"/>
                                        <p:tgtEl>
                                          <p:spTgt spid="4099">
                                            <p:txEl>
                                              <p:charRg st="1" end="12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099">
                                            <p:txEl>
                                              <p:charRg st="120" end="195"/>
                                            </p:txEl>
                                          </p:spTgt>
                                        </p:tgtEl>
                                        <p:attrNameLst>
                                          <p:attrName>style.visibility</p:attrName>
                                        </p:attrNameLst>
                                      </p:cBhvr>
                                      <p:to>
                                        <p:strVal val="visible"/>
                                      </p:to>
                                    </p:set>
                                    <p:anim calcmode="lin" valueType="num">
                                      <p:cBhvr>
                                        <p:cTn id="13" dur="1000" fill="hold"/>
                                        <p:tgtEl>
                                          <p:spTgt spid="4099">
                                            <p:txEl>
                                              <p:charRg st="120" end="195"/>
                                            </p:txEl>
                                          </p:spTgt>
                                        </p:tgtEl>
                                        <p:attrNameLst>
                                          <p:attrName>ppt_w</p:attrName>
                                        </p:attrNameLst>
                                      </p:cBhvr>
                                      <p:tavLst>
                                        <p:tav tm="0">
                                          <p:val>
                                            <p:fltVal val="0.000000"/>
                                          </p:val>
                                        </p:tav>
                                        <p:tav tm="100000">
                                          <p:val>
                                            <p:strVal val="#ppt_w"/>
                                          </p:val>
                                        </p:tav>
                                      </p:tavLst>
                                    </p:anim>
                                    <p:anim calcmode="lin" valueType="num">
                                      <p:cBhvr>
                                        <p:cTn id="14" dur="1000" fill="hold"/>
                                        <p:tgtEl>
                                          <p:spTgt spid="4099">
                                            <p:txEl>
                                              <p:charRg st="120" end="195"/>
                                            </p:txEl>
                                          </p:spTgt>
                                        </p:tgtEl>
                                        <p:attrNameLst>
                                          <p:attrName>ppt_h</p:attrName>
                                        </p:attrNameLst>
                                      </p:cBhvr>
                                      <p:tavLst>
                                        <p:tav tm="0">
                                          <p:val>
                                            <p:fltVal val="0.000000"/>
                                          </p:val>
                                        </p:tav>
                                        <p:tav tm="100000">
                                          <p:val>
                                            <p:strVal val="#ppt_h"/>
                                          </p:val>
                                        </p:tav>
                                      </p:tavLst>
                                    </p:anim>
                                    <p:anim calcmode="lin" valueType="num">
                                      <p:cBhvr>
                                        <p:cTn id="15" dur="1000" fill="hold"/>
                                        <p:tgtEl>
                                          <p:spTgt spid="4099">
                                            <p:txEl>
                                              <p:charRg st="120" end="195"/>
                                            </p:txEl>
                                          </p:spTgt>
                                        </p:tgtEl>
                                        <p:attrNameLst>
                                          <p:attrName>style.rotation</p:attrName>
                                        </p:attrNameLst>
                                      </p:cBhvr>
                                      <p:tavLst>
                                        <p:tav tm="0">
                                          <p:val>
                                            <p:fltVal val="90.000000"/>
                                          </p:val>
                                        </p:tav>
                                        <p:tav tm="100000">
                                          <p:val>
                                            <p:fltVal val="0.000000"/>
                                          </p:val>
                                        </p:tav>
                                      </p:tavLst>
                                    </p:anim>
                                    <p:animEffect transition="in" filter="fade">
                                      <p:cBhvr>
                                        <p:cTn id="16" dur="1000"/>
                                        <p:tgtEl>
                                          <p:spTgt spid="4099">
                                            <p:txEl>
                                              <p:charRg st="120" end="1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82905" y="2060575"/>
            <a:ext cx="8232140" cy="3992880"/>
          </a:xfrm>
        </p:spPr>
        <p:txBody>
          <a:bodyPr vert="horz" wrap="square" lIns="91440" tIns="45720" rIns="91440" bIns="45720" anchor="t" anchorCtr="0"/>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b="1" dirty="0">
                <a:latin typeface="+mn-ea"/>
                <a:cs typeface="+mn-ea"/>
              </a:rPr>
              <a:t>第十四条  </a:t>
            </a:r>
            <a:r>
              <a:rPr lang="zh-CN" altLang="en-US" sz="2400" dirty="0">
                <a:latin typeface="+mn-ea"/>
                <a:cs typeface="+mn-ea"/>
              </a:rPr>
              <a:t>学生组织集体课外活动，须经</a:t>
            </a:r>
            <a:r>
              <a:rPr lang="zh-CN" altLang="en-US" sz="2400" dirty="0">
                <a:solidFill>
                  <a:srgbClr val="FF0000"/>
                </a:solidFill>
                <a:latin typeface="+mn-ea"/>
                <a:cs typeface="+mn-ea"/>
              </a:rPr>
              <a:t>学校同意</a:t>
            </a:r>
            <a:r>
              <a:rPr lang="zh-CN" altLang="en-US" sz="2400" dirty="0">
                <a:latin typeface="+mn-ea"/>
                <a:cs typeface="+mn-ea"/>
              </a:rPr>
              <a:t>，按学校规定进行。学校需认真进行安全审核，条件不具备时不得批准。</a:t>
            </a:r>
            <a:endParaRPr lang="zh-CN" altLang="en-US" sz="2400" dirty="0">
              <a:latin typeface="+mn-ea"/>
              <a:cs typeface="+mn-ea"/>
            </a:endParaRPr>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第十五条  </a:t>
            </a:r>
            <a:r>
              <a:rPr lang="zh-CN" altLang="en-US" sz="2400" dirty="0">
                <a:latin typeface="+mn-ea"/>
                <a:cs typeface="+mn-ea"/>
                <a:sym typeface="+mn-ea"/>
              </a:rPr>
              <a:t>学生应严格遵守宿舍管理的规定，自觉维护宿舍的安全与卫生，提高自我管理能力。</a:t>
            </a:r>
            <a:endParaRPr lang="zh-CN" altLang="en-US" sz="2400" dirty="0">
              <a:latin typeface="+mn-ea"/>
              <a:cs typeface="+mn-ea"/>
              <a:sym typeface="+mn-ea"/>
            </a:endParaRPr>
          </a:p>
          <a:p>
            <a:pPr marL="0" indent="609600" algn="just" eaLnBrk="1" latinLnBrk="0" hangingPunct="1">
              <a:spcBef>
                <a:spcPts val="0"/>
              </a:spcBef>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0" algn="just" eaLnBrk="1" hangingPunct="1">
              <a:buNone/>
            </a:pPr>
            <a:endParaRPr lang="zh-CN" altLang="en-US" sz="2400" dirty="0">
              <a:latin typeface="+mn-ea"/>
              <a:cs typeface="+mn-ea"/>
            </a:endParaRPr>
          </a:p>
        </p:txBody>
      </p:sp>
      <p:sp>
        <p:nvSpPr>
          <p:cNvPr id="14338" name="文本框 2"/>
          <p:cNvSpPr txBox="1"/>
          <p:nvPr/>
        </p:nvSpPr>
        <p:spPr>
          <a:xfrm>
            <a:off x="382905" y="805180"/>
            <a:ext cx="8312150" cy="1445260"/>
          </a:xfrm>
          <a:prstGeom prst="rect">
            <a:avLst/>
          </a:prstGeom>
          <a:noFill/>
          <a:ln w="9525">
            <a:noFill/>
          </a:ln>
        </p:spPr>
        <p:txBody>
          <a:bodyPr wrap="square" anchor="t" anchorCtr="0">
            <a:spAutoFit/>
          </a:bodyPr>
          <a:p>
            <a:pPr algn="ctr" eaLnBrk="0" hangingPunct="0">
              <a:buSzTx/>
            </a:pPr>
            <a:r>
              <a:rPr sz="2800" noProof="0" dirty="0">
                <a:ln>
                  <a:noFill/>
                </a:ln>
                <a:solidFill>
                  <a:srgbClr val="FFFF00"/>
                </a:solidFill>
                <a:effectLst/>
                <a:uLnTx/>
                <a:uFillTx/>
                <a:latin typeface="+mj-lt"/>
                <a:ea typeface="+mj-ea"/>
                <a:cs typeface="+mj-cs"/>
              </a:rPr>
              <a:t>『普通高等学校学生安全教育及管理暂行规定』</a:t>
            </a:r>
            <a:r>
              <a:rPr sz="3200" noProof="0" dirty="0">
                <a:ln>
                  <a:noFill/>
                </a:ln>
                <a:solidFill>
                  <a:srgbClr val="FFFF00"/>
                </a:solidFill>
                <a:effectLst/>
                <a:uLnTx/>
                <a:uFillTx/>
                <a:latin typeface="+mj-lt"/>
                <a:ea typeface="+mj-ea"/>
                <a:cs typeface="+mj-cs"/>
              </a:rPr>
              <a:t> </a:t>
            </a:r>
            <a:r>
              <a:rPr lang="en-US" altLang="zh-CN" sz="4400" b="1" dirty="0">
                <a:solidFill>
                  <a:srgbClr val="FFFF00"/>
                </a:solidFill>
                <a:latin typeface="Arial" panose="020B0604020202020204" pitchFamily="34" charset="0"/>
                <a:ea typeface="宋体" panose="02010600030101010101" pitchFamily="2" charset="-122"/>
              </a:rPr>
              <a:t> </a:t>
            </a:r>
            <a:endParaRPr lang="en-US" altLang="zh-CN" sz="4400" b="1" dirty="0">
              <a:solidFill>
                <a:srgbClr val="FFFF00"/>
              </a:solidFill>
              <a:latin typeface="Arial" panose="020B0604020202020204" pitchFamily="34" charset="0"/>
              <a:ea typeface="宋体" panose="02010600030101010101" pitchFamily="2" charset="-122"/>
            </a:endParaRPr>
          </a:p>
          <a:p>
            <a:pPr algn="ctr" eaLnBrk="0" hangingPunct="0">
              <a:buSzTx/>
            </a:pPr>
            <a:endParaRPr lang="zh-CN" altLang="en-US" sz="4400" b="1" dirty="0">
              <a:solidFill>
                <a:srgbClr val="FFFF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99">
                                            <p:txEl>
                                              <p:charRg st="0" end="60"/>
                                            </p:txEl>
                                          </p:spTgt>
                                        </p:tgtEl>
                                        <p:attrNameLst>
                                          <p:attrName>style.visibility</p:attrName>
                                        </p:attrNameLst>
                                      </p:cBhvr>
                                      <p:to>
                                        <p:strVal val="visible"/>
                                      </p:to>
                                    </p:set>
                                    <p:animEffect transition="in" filter="randombar(horizontal)">
                                      <p:cBhvr>
                                        <p:cTn id="7" dur="500"/>
                                        <p:tgtEl>
                                          <p:spTgt spid="4099">
                                            <p:txEl>
                                              <p:charRg st="0" end="6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randombar(horizontal)">
                                      <p:cBhvr>
                                        <p:cTn id="12" dur="500"/>
                                        <p:tgtEl>
                                          <p:spTgt spid="4099">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916430"/>
            <a:ext cx="876109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第十条</a:t>
            </a:r>
            <a:r>
              <a:rPr lang="zh-CN" altLang="en-US" sz="2400" dirty="0">
                <a:latin typeface="+mn-ea"/>
                <a:cs typeface="+mn-ea"/>
              </a:rPr>
              <a:t>  每学期开学</a:t>
            </a:r>
            <a:r>
              <a:rPr lang="zh-CN" altLang="en-US" sz="2400" dirty="0">
                <a:solidFill>
                  <a:srgbClr val="FF0000"/>
                </a:solidFill>
                <a:latin typeface="+mn-ea"/>
                <a:cs typeface="+mn-ea"/>
              </a:rPr>
              <a:t>两周内</a:t>
            </a:r>
            <a:r>
              <a:rPr lang="zh-CN" altLang="en-US" sz="2400" dirty="0">
                <a:latin typeface="+mn-ea"/>
                <a:cs typeface="+mn-ea"/>
              </a:rPr>
              <a:t>，学生应当到所在二级学院（部）办理注册手续。因突发事件、经济特别困难、遭遇自然灾害等特殊原因不能如期注册者，应当履行</a:t>
            </a:r>
            <a:r>
              <a:rPr lang="zh-CN" altLang="en-US" sz="2400" dirty="0">
                <a:latin typeface="+mn-ea"/>
                <a:cs typeface="+mn-ea"/>
              </a:rPr>
              <a:t>暂缓注册手续。</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学生办理暂缓注册，由本人向所在二级学院（部）提出书面申请，经二级学院（部）进行初审，学生工作处审核通过后，将暂缓注册学生名单送教务处等相关部门进行确认。暂缓期一般为 3 个月，最长不超过 1 学期。未履行暂缓注册手续逾期两周不注册者或暂缓期满后不注册者，按</a:t>
            </a:r>
            <a:r>
              <a:rPr lang="zh-CN" altLang="en-US" sz="2400" dirty="0">
                <a:latin typeface="+mn-ea"/>
                <a:cs typeface="+mn-ea"/>
              </a:rPr>
              <a:t>自动退学处理。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solidFill>
                  <a:srgbClr val="FF0000"/>
                </a:solidFill>
                <a:latin typeface="+mn-ea"/>
                <a:cs typeface="+mn-ea"/>
              </a:rPr>
              <a:t>未按学院规定缴纳学费</a:t>
            </a:r>
            <a:r>
              <a:rPr lang="zh-CN" altLang="en-US" sz="2400" dirty="0">
                <a:latin typeface="+mn-ea"/>
                <a:cs typeface="+mn-ea"/>
              </a:rPr>
              <a:t>或者其他不符合注册条件的不予注册。家庭经济困难的学生可以申请贷款或者其他形式资助，按规定办理有关手续后注册。 </a:t>
            </a:r>
            <a:endParaRPr lang="zh-CN" altLang="en-US" sz="2400" dirty="0">
              <a:latin typeface="+mn-ea"/>
              <a:cs typeface="+mn-ea"/>
            </a:endParaRPr>
          </a:p>
        </p:txBody>
      </p:sp>
      <p:sp>
        <p:nvSpPr>
          <p:cNvPr id="15362" name="文本框 1"/>
          <p:cNvSpPr txBox="1"/>
          <p:nvPr/>
        </p:nvSpPr>
        <p:spPr>
          <a:xfrm>
            <a:off x="539115" y="260350"/>
            <a:ext cx="8285480" cy="920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a:t>
            </a:r>
            <a:r>
              <a:rPr lang="zh-CN" altLang="en-US" sz="3600" b="1" dirty="0">
                <a:latin typeface="宋体" panose="02010600030101010101" pitchFamily="2" charset="-122"/>
                <a:ea typeface="宋体" panose="02010600030101010101" pitchFamily="2" charset="-122"/>
              </a:rPr>
              <a:t>二</a:t>
            </a:r>
            <a:r>
              <a:rPr lang="en-US" altLang="zh-CN" sz="3600" b="1" dirty="0">
                <a:latin typeface="宋体" panose="02010600030101010101" pitchFamily="2" charset="-122"/>
                <a:ea typeface="宋体" panose="02010600030101010101" pitchFamily="2" charset="-122"/>
              </a:rPr>
              <a:t>›</a:t>
            </a:r>
            <a:r>
              <a:rPr lang="zh-CN" altLang="en-US" sz="3600" b="1" dirty="0">
                <a:latin typeface="宋体" panose="02010600030101010101" pitchFamily="2" charset="-122"/>
                <a:ea typeface="宋体" panose="02010600030101010101" pitchFamily="2" charset="-122"/>
              </a:rPr>
              <a:t>教学管理类</a:t>
            </a:r>
            <a:r>
              <a:rPr lang="en-US" altLang="zh-CN" sz="3600" b="1" dirty="0">
                <a:latin typeface="宋体" panose="02010600030101010101" pitchFamily="2" charset="-122"/>
                <a:ea typeface="宋体" panose="02010600030101010101" pitchFamily="2" charset="-122"/>
              </a:rPr>
              <a:t>  </a:t>
            </a:r>
            <a:endParaRPr lang="en-US" altLang="zh-CN" sz="3600" b="1" dirty="0">
              <a:solidFill>
                <a:schemeClr val="tx2"/>
              </a:solidFill>
              <a:latin typeface="Arial" panose="020B0604020202020204" pitchFamily="34" charset="0"/>
              <a:ea typeface="宋体" panose="02010600030101010101" pitchFamily="2" charset="-122"/>
            </a:endParaRPr>
          </a:p>
          <a:p>
            <a:pPr algn="ctr" eaLnBrk="0" hangingPunct="0">
              <a:buSzTx/>
            </a:pP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广东机电职业技术学院学分制学籍管理规定</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入学与注册</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1620" y="1412875"/>
            <a:ext cx="8619490"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每门课程学分的计算，以该门课程在人才培养方案中安排的课时数为主要依据。</a:t>
            </a:r>
            <a:endParaRPr lang="zh-CN" altLang="en-US" sz="2400" dirty="0">
              <a:latin typeface="+mn-ea"/>
              <a:cs typeface="+mn-ea"/>
            </a:endParaRPr>
          </a:p>
          <a:p>
            <a:pPr marL="0" indent="609600" algn="just" eaLnBrk="1" latinLnBrk="0" hangingPunct="1">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一般课程学分的计算办法：用该课程的课时数除以</a:t>
            </a:r>
            <a:r>
              <a:rPr lang="en-US" altLang="zh-CN" sz="2400" dirty="0">
                <a:latin typeface="+mn-ea"/>
                <a:cs typeface="+mn-ea"/>
              </a:rPr>
              <a:t>15</a:t>
            </a:r>
            <a:r>
              <a:rPr lang="zh-CN" altLang="en-US" sz="2400" dirty="0">
                <a:latin typeface="+mn-ea"/>
                <a:cs typeface="+mn-ea"/>
              </a:rPr>
              <a:t>。</a:t>
            </a:r>
            <a:endParaRPr lang="zh-CN" altLang="en-US" sz="2400" dirty="0">
              <a:latin typeface="+mn-ea"/>
              <a:cs typeface="+mn-ea"/>
            </a:endParaRPr>
          </a:p>
          <a:p>
            <a:pPr marL="0" indent="609600" algn="just" eaLnBrk="1" latinLnBrk="0" hangingPunct="1">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第十五条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学生应修满的学分数以学院批准执行的专业人才培养方案的规定执行。</a:t>
            </a: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第四章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课程与学分计算</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81" end="223"/>
                                            </p:txEl>
                                          </p:spTgt>
                                        </p:tgtEl>
                                        <p:attrNameLst>
                                          <p:attrName>style.visibility</p:attrName>
                                        </p:attrNameLst>
                                      </p:cBhvr>
                                      <p:to>
                                        <p:strVal val="visible"/>
                                      </p:to>
                                    </p:set>
                                    <p:animEffect transition="in" filter="wheel(1)">
                                      <p:cBhvr>
                                        <p:cTn id="17" dur="2000"/>
                                        <p:tgtEl>
                                          <p:spTgt spid="4099">
                                            <p:txEl>
                                              <p:charRg st="81" end="22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19" end="285"/>
                                            </p:txEl>
                                          </p:spTgt>
                                        </p:tgtEl>
                                        <p:attrNameLst>
                                          <p:attrName>style.visibility</p:attrName>
                                        </p:attrNameLst>
                                      </p:cBhvr>
                                      <p:to>
                                        <p:strVal val="visible"/>
                                      </p:to>
                                    </p:set>
                                    <p:animEffect transition="in" filter="wheel(1)">
                                      <p:cBhvr>
                                        <p:cTn id="22" dur="2000"/>
                                        <p:tgtEl>
                                          <p:spTgt spid="4099">
                                            <p:txEl>
                                              <p:charRg st="219" end="28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1620" y="1412875"/>
            <a:ext cx="8619490" cy="437134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第二十三条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无故旷课或缺课累计超过某门课程教学时数</a:t>
            </a:r>
            <a:r>
              <a:rPr lang="zh-CN" altLang="en-US" sz="2400" dirty="0">
                <a:solidFill>
                  <a:srgbClr val="FF0000"/>
                </a:solidFill>
                <a:latin typeface="+mn-ea"/>
                <a:cs typeface="+mn-ea"/>
              </a:rPr>
              <a:t>三分之一</a:t>
            </a:r>
            <a:r>
              <a:rPr lang="zh-CN" altLang="en-US" sz="2400" dirty="0">
                <a:latin typeface="+mn-ea"/>
                <a:cs typeface="+mn-ea"/>
              </a:rPr>
              <a:t>者，不得参加本课程的考核，应该重修</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第二十四条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学生根据人才培养方案课程安排或办理过选课注册手续后，</a:t>
            </a:r>
            <a:r>
              <a:rPr lang="zh-CN" altLang="en-US" sz="2400" dirty="0">
                <a:solidFill>
                  <a:srgbClr val="FF0000"/>
                </a:solidFill>
                <a:latin typeface="+mn-ea"/>
                <a:cs typeface="+mn-ea"/>
                <a:sym typeface="+mn-ea"/>
              </a:rPr>
              <a:t>均须按时上课、参加考试</a:t>
            </a:r>
            <a:r>
              <a:rPr lang="zh-CN" altLang="en-US" sz="2400" dirty="0">
                <a:latin typeface="+mn-ea"/>
                <a:cs typeface="+mn-ea"/>
                <a:sym typeface="+mn-ea"/>
              </a:rPr>
              <a:t>。</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solidFill>
                  <a:srgbClr val="FF0000"/>
                </a:solidFill>
                <a:latin typeface="+mn-ea"/>
                <a:cs typeface="+mn-ea"/>
                <a:sym typeface="+mn-ea"/>
              </a:rPr>
              <a:t>第三十八条</a:t>
            </a:r>
            <a:r>
              <a:rPr lang="zh-CN" altLang="en-US" sz="2400" dirty="0">
                <a:solidFill>
                  <a:srgbClr val="FF0000"/>
                </a:solidFill>
                <a:latin typeface="+mn-ea"/>
                <a:cs typeface="+mn-ea"/>
                <a:sym typeface="+mn-ea"/>
              </a:rPr>
              <a:t>   经补考，学生一学年累计所获得的学分不足其所修读课程学分总值的</a:t>
            </a:r>
            <a:r>
              <a:rPr lang="en-US" altLang="zh-CN" sz="2400" dirty="0">
                <a:solidFill>
                  <a:srgbClr val="FF0000"/>
                </a:solidFill>
                <a:latin typeface="+mn-ea"/>
                <a:cs typeface="+mn-ea"/>
                <a:sym typeface="+mn-ea"/>
              </a:rPr>
              <a:t>50%</a:t>
            </a:r>
            <a:r>
              <a:rPr lang="zh-CN" altLang="en-US" sz="2400" dirty="0">
                <a:solidFill>
                  <a:srgbClr val="FF0000"/>
                </a:solidFill>
                <a:latin typeface="+mn-ea"/>
                <a:cs typeface="+mn-ea"/>
                <a:sym typeface="+mn-ea"/>
              </a:rPr>
              <a:t>者，应编入下一年级，作为延长学习年限处理。</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第六章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课程考试与成绩记载</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81" end="223"/>
                                            </p:txEl>
                                          </p:spTgt>
                                        </p:tgtEl>
                                        <p:attrNameLst>
                                          <p:attrName>style.visibility</p:attrName>
                                        </p:attrNameLst>
                                      </p:cBhvr>
                                      <p:to>
                                        <p:strVal val="visible"/>
                                      </p:to>
                                    </p:set>
                                    <p:animEffect transition="in" filter="wheel(1)">
                                      <p:cBhvr>
                                        <p:cTn id="17"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1620" y="1412875"/>
            <a:ext cx="8619490" cy="437134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第四十三条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除任意选修课以外的课程，考核不及格经</a:t>
            </a:r>
            <a:r>
              <a:rPr lang="zh-CN" altLang="en-US" sz="2400" dirty="0">
                <a:solidFill>
                  <a:srgbClr val="FF0000"/>
                </a:solidFill>
                <a:latin typeface="+mn-ea"/>
                <a:cs typeface="+mn-ea"/>
              </a:rPr>
              <a:t>正常补考还不及格的课程，应重修</a:t>
            </a:r>
            <a:r>
              <a:rPr lang="zh-CN" altLang="en-US" sz="2400" dirty="0">
                <a:latin typeface="+mn-ea"/>
                <a:cs typeface="+mn-ea"/>
              </a:rPr>
              <a:t>。学生重修后考核仍不及格，不得补考，可再次重修。重修课程，应该由学生本人提出申请并经二级学院（部）同意，才获得重修资格。</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凡旷考、考核违纪或作弊的课程，应该由学生本人提出申请，经二级学院(部)同意，教务部批准，才能重修。</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第四十四条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任选课程考核不及格且补考还不及格，可重修也可另选，但一经选定不得随意变更。如已满足学分要求，也可放弃，不影响毕业。</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第七章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重修与辅修</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1620" y="1412875"/>
            <a:ext cx="8619490" cy="437134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第四十五条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学生重修课程以自学为主，也可跟其他班级听课。</a:t>
            </a:r>
            <a:r>
              <a:rPr lang="zh-CN" altLang="en-US" sz="2000" dirty="0">
                <a:latin typeface="+mn-ea"/>
                <a:cs typeface="+mn-ea"/>
              </a:rPr>
              <a:t>（重修有关事项详见</a:t>
            </a:r>
            <a:r>
              <a:rPr lang="en-US" altLang="zh-CN" sz="2000" dirty="0">
                <a:latin typeface="+mn-ea"/>
                <a:cs typeface="+mn-ea"/>
              </a:rPr>
              <a:t>P42</a:t>
            </a:r>
            <a:r>
              <a:rPr lang="zh-CN" altLang="en-US" sz="2000" dirty="0">
                <a:latin typeface="+mn-ea"/>
                <a:cs typeface="+mn-ea"/>
                <a:sym typeface="+mn-ea"/>
              </a:rPr>
              <a:t>课程重修的管理有关内容</a:t>
            </a:r>
            <a:r>
              <a:rPr lang="zh-CN" altLang="en-US" sz="20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第四十六条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已完成重修学习的学生，先提出申请，由辅导教师签署意见，二级学院（部）审核盖章，报教务部批准，参加由教务部统一安排的重修考核，重修课程按实际成绩记分。未经教务部同意进行的重修，成绩无效。</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第七章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重修与辅修</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4" end="4"/>
                                            </p:txEl>
                                          </p:spTgt>
                                        </p:tgtEl>
                                        <p:attrNameLst>
                                          <p:attrName>style.visibility</p:attrName>
                                        </p:attrNameLst>
                                      </p:cBhvr>
                                      <p:to>
                                        <p:strVal val="visible"/>
                                      </p:to>
                                    </p:set>
                                    <p:animEffect transition="in" filter="wheel(1)">
                                      <p:cBhvr>
                                        <p:cTn id="12" dur="2000"/>
                                        <p:tgtEl>
                                          <p:spTgt spid="4099">
                                            <p:txEl>
                                              <p:char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81" end="223"/>
                                            </p:txEl>
                                          </p:spTgt>
                                        </p:tgtEl>
                                        <p:attrNameLst>
                                          <p:attrName>style.visibility</p:attrName>
                                        </p:attrNameLst>
                                      </p:cBhvr>
                                      <p:to>
                                        <p:strVal val="visible"/>
                                      </p:to>
                                    </p:set>
                                    <p:animEffect transition="in" filter="wheel(1)">
                                      <p:cBhvr>
                                        <p:cTn id="22"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1620" y="1412875"/>
            <a:ext cx="8710930" cy="473583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第六十条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学生有下列情况之一者，应予(或准予)休学：</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（一）因病经指定医院诊断，须停课治疗、休养占</a:t>
            </a:r>
            <a:r>
              <a:rPr lang="zh-CN" altLang="en-US" sz="2400" dirty="0">
                <a:solidFill>
                  <a:srgbClr val="FF0000"/>
                </a:solidFill>
                <a:latin typeface="+mn-ea"/>
                <a:cs typeface="+mn-ea"/>
              </a:rPr>
              <a:t>一学期总学时三分之一</a:t>
            </a:r>
            <a:r>
              <a:rPr lang="zh-CN" altLang="en-US" sz="2400" dirty="0">
                <a:latin typeface="+mn-ea"/>
                <a:cs typeface="+mn-ea"/>
              </a:rPr>
              <a:t>以上者，应予休学；</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（二）根据考勤，一学期缺课超过该学期总学时</a:t>
            </a:r>
            <a:r>
              <a:rPr lang="zh-CN" altLang="en-US" sz="2400" dirty="0">
                <a:solidFill>
                  <a:srgbClr val="FF0000"/>
                </a:solidFill>
                <a:latin typeface="+mn-ea"/>
                <a:cs typeface="+mn-ea"/>
              </a:rPr>
              <a:t>三分之一</a:t>
            </a:r>
            <a:r>
              <a:rPr lang="zh-CN" altLang="en-US" sz="2400" dirty="0">
                <a:latin typeface="+mn-ea"/>
                <a:cs typeface="+mn-ea"/>
              </a:rPr>
              <a:t>者，应予休学；</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（三）因创业需要，本人申请者；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（四）因某种特殊原因，学院认为须休学者。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第六十一条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学生休学一般以</a:t>
            </a:r>
            <a:r>
              <a:rPr lang="zh-CN" altLang="en-US" sz="2400" dirty="0">
                <a:solidFill>
                  <a:srgbClr val="FF0000"/>
                </a:solidFill>
                <a:latin typeface="+mn-ea"/>
                <a:cs typeface="+mn-ea"/>
                <a:sym typeface="+mn-ea"/>
              </a:rPr>
              <a:t>一年</a:t>
            </a:r>
            <a:r>
              <a:rPr lang="zh-CN" altLang="en-US" sz="2400" dirty="0">
                <a:latin typeface="+mn-ea"/>
                <a:cs typeface="+mn-ea"/>
                <a:sym typeface="+mn-ea"/>
              </a:rPr>
              <a:t>为期，累计不超过</a:t>
            </a:r>
            <a:r>
              <a:rPr lang="zh-CN" altLang="en-US" sz="2400" dirty="0">
                <a:solidFill>
                  <a:srgbClr val="FF0000"/>
                </a:solidFill>
                <a:latin typeface="+mn-ea"/>
                <a:cs typeface="+mn-ea"/>
                <a:sym typeface="+mn-ea"/>
              </a:rPr>
              <a:t>三年</a:t>
            </a:r>
            <a:r>
              <a:rPr lang="zh-CN" altLang="en-US" sz="2400" dirty="0">
                <a:latin typeface="+mn-ea"/>
                <a:cs typeface="+mn-ea"/>
                <a:sym typeface="+mn-ea"/>
              </a:rPr>
              <a:t>。休学学生应当办理手续离校。学生休学期间，学院为其保留学籍，但不享受在校学习学生待遇。</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第十章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休学</a:t>
            </a:r>
            <a:r>
              <a:rPr lang="zh-CN" altLang="en-US" sz="2800" b="1" dirty="0">
                <a:solidFill>
                  <a:srgbClr val="FFFF00"/>
                </a:solidFill>
                <a:latin typeface="+mj-lt"/>
                <a:ea typeface="+mj-ea"/>
                <a:cs typeface="+mj-cs"/>
                <a:sym typeface="+mn-ea"/>
              </a:rPr>
              <a:t>与复学</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81" end="223"/>
                                            </p:txEl>
                                          </p:spTgt>
                                        </p:tgtEl>
                                        <p:attrNameLst>
                                          <p:attrName>style.visibility</p:attrName>
                                        </p:attrNameLst>
                                      </p:cBhvr>
                                      <p:to>
                                        <p:strVal val="visible"/>
                                      </p:to>
                                    </p:set>
                                    <p:animEffect transition="in" filter="wheel(1)">
                                      <p:cBhvr>
                                        <p:cTn id="42"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1620" y="1412875"/>
            <a:ext cx="8710930" cy="473583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第六十二条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学生休学，按下列规定办理：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学生因病因故休学，一般应由学生本人到教务部领取并填写休学申请表（附证明材料，因病休学须经学院医务室签署意见），经二级学院（部）审核同意，报教务部批准，发给休学证明方可休学。获准休学的学生，应该从接到休学通知学之日起在</a:t>
            </a:r>
            <a:r>
              <a:rPr lang="zh-CN" altLang="en-US" sz="2400" dirty="0">
                <a:solidFill>
                  <a:srgbClr val="FF0000"/>
                </a:solidFill>
                <a:latin typeface="+mn-ea"/>
                <a:cs typeface="+mn-ea"/>
              </a:rPr>
              <a:t>一周内</a:t>
            </a:r>
            <a:r>
              <a:rPr lang="zh-CN" altLang="en-US" sz="2400" dirty="0">
                <a:latin typeface="+mn-ea"/>
                <a:cs typeface="+mn-ea"/>
              </a:rPr>
              <a:t>办好离校手续；</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（二）因病休学的学生，应回家疗养，医疗费自理；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（三）学生休学回家，其往返路费自理；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（四）休学参加创业的学生持相关证明可以优先办理手续。</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第十章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休学</a:t>
            </a:r>
            <a:r>
              <a:rPr lang="zh-CN" altLang="en-US" sz="2800" b="1" dirty="0">
                <a:solidFill>
                  <a:srgbClr val="FFFF00"/>
                </a:solidFill>
                <a:latin typeface="+mj-lt"/>
                <a:ea typeface="+mj-ea"/>
                <a:cs typeface="+mj-cs"/>
                <a:sym typeface="+mn-ea"/>
              </a:rPr>
              <a:t>与复学</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4" end="4"/>
                                            </p:txEl>
                                          </p:spTgt>
                                        </p:tgtEl>
                                        <p:attrNameLst>
                                          <p:attrName>style.visibility</p:attrName>
                                        </p:attrNameLst>
                                      </p:cBhvr>
                                      <p:to>
                                        <p:strVal val="visible"/>
                                      </p:to>
                                    </p:set>
                                    <p:animEffect transition="in" filter="wheel(1)">
                                      <p:cBhvr>
                                        <p:cTn id="47" dur="2000"/>
                                        <p:tgtEl>
                                          <p:spTgt spid="4099">
                                            <p:txEl>
                                              <p:char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1" end="1"/>
                                            </p:txEl>
                                          </p:spTgt>
                                        </p:tgtEl>
                                        <p:attrNameLst>
                                          <p:attrName>style.visibility</p:attrName>
                                        </p:attrNameLst>
                                      </p:cBhvr>
                                      <p:to>
                                        <p:strVal val="visible"/>
                                      </p:to>
                                    </p:set>
                                    <p:animEffect transition="in" filter="wheel(1)">
                                      <p:cBhvr>
                                        <p:cTn id="57" dur="2000"/>
                                        <p:tgtEl>
                                          <p:spTgt spid="4099">
                                            <p:txEl>
                                              <p:char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81" end="223"/>
                                            </p:txEl>
                                          </p:spTgt>
                                        </p:tgtEl>
                                        <p:attrNameLst>
                                          <p:attrName>style.visibility</p:attrName>
                                        </p:attrNameLst>
                                      </p:cBhvr>
                                      <p:to>
                                        <p:strVal val="visible"/>
                                      </p:to>
                                    </p:set>
                                    <p:animEffect transition="in" filter="wheel(1)">
                                      <p:cBhvr>
                                        <p:cTn id="62"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1620" y="1412875"/>
            <a:ext cx="8710930" cy="473583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第六十三条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学生复学按下列规定办理：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a:t>
            </a:r>
            <a:r>
              <a:rPr lang="zh-CN" altLang="en-US" sz="2400" dirty="0">
                <a:latin typeface="+mn-ea"/>
                <a:cs typeface="+mn-ea"/>
                <a:sym typeface="+mn-ea"/>
              </a:rPr>
              <a:t>休学</a:t>
            </a:r>
            <a:r>
              <a:rPr lang="zh-CN" altLang="en-US" sz="2400" dirty="0">
                <a:latin typeface="+mn-ea"/>
                <a:cs typeface="+mn-ea"/>
              </a:rPr>
              <a:t>学生，应于休学期满前，持有关证明向教务部申请复学。复学的学生，原则上编入</a:t>
            </a:r>
            <a:r>
              <a:rPr lang="zh-CN" altLang="en-US" sz="2400" dirty="0">
                <a:solidFill>
                  <a:srgbClr val="FF0000"/>
                </a:solidFill>
                <a:latin typeface="+mn-ea"/>
                <a:cs typeface="+mn-ea"/>
              </a:rPr>
              <a:t>原专业的下一级</a:t>
            </a:r>
            <a:r>
              <a:rPr lang="zh-CN" altLang="en-US" sz="2400" dirty="0">
                <a:latin typeface="+mn-ea"/>
                <a:cs typeface="+mn-ea"/>
              </a:rPr>
              <a:t>学习。</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（二）因伤、病休学的学生，申请复学时应该由二级甲等以上医院诊断，证明恢复健康，并经学院指定医院复查合格方可复学。</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（三）要求复学的学生，</a:t>
            </a:r>
            <a:r>
              <a:rPr lang="zh-CN" altLang="en-US" sz="2400" dirty="0">
                <a:solidFill>
                  <a:srgbClr val="FF0000"/>
                </a:solidFill>
                <a:latin typeface="+mn-ea"/>
                <a:cs typeface="+mn-ea"/>
              </a:rPr>
              <a:t>在休学期间有严重违法行为者</a:t>
            </a:r>
            <a:r>
              <a:rPr lang="zh-CN" altLang="en-US" sz="2400" dirty="0">
                <a:latin typeface="+mn-ea"/>
                <a:cs typeface="+mn-ea"/>
              </a:rPr>
              <a:t>，取消复学资格。</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第六十四条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新生和在校学生应征参加中国人民解放军（含中国人民武装警察部队），学院保留其入学资格或者学籍至退役后</a:t>
            </a:r>
            <a:r>
              <a:rPr lang="zh-CN" altLang="en-US" sz="2400" dirty="0">
                <a:solidFill>
                  <a:srgbClr val="FF0000"/>
                </a:solidFill>
                <a:latin typeface="+mn-ea"/>
                <a:cs typeface="+mn-ea"/>
              </a:rPr>
              <a:t>2年</a:t>
            </a:r>
            <a:r>
              <a:rPr lang="zh-CN" altLang="en-US" sz="2400" dirty="0">
                <a:latin typeface="+mn-ea"/>
                <a:cs typeface="+mn-ea"/>
              </a:rPr>
              <a:t>。</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第十章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休学</a:t>
            </a:r>
            <a:r>
              <a:rPr lang="zh-CN" altLang="en-US" sz="2800" b="1" dirty="0">
                <a:solidFill>
                  <a:srgbClr val="FFFF00"/>
                </a:solidFill>
                <a:latin typeface="+mj-lt"/>
                <a:ea typeface="+mj-ea"/>
                <a:cs typeface="+mj-cs"/>
                <a:sym typeface="+mn-ea"/>
              </a:rPr>
              <a:t>与复学</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4" end="4"/>
                                            </p:txEl>
                                          </p:spTgt>
                                        </p:tgtEl>
                                        <p:attrNameLst>
                                          <p:attrName>style.visibility</p:attrName>
                                        </p:attrNameLst>
                                      </p:cBhvr>
                                      <p:to>
                                        <p:strVal val="visible"/>
                                      </p:to>
                                    </p:set>
                                    <p:animEffect transition="in" filter="wheel(1)">
                                      <p:cBhvr>
                                        <p:cTn id="47" dur="2000"/>
                                        <p:tgtEl>
                                          <p:spTgt spid="4099">
                                            <p:txEl>
                                              <p:char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2" end="2"/>
                                            </p:txEl>
                                          </p:spTgt>
                                        </p:tgtEl>
                                        <p:attrNameLst>
                                          <p:attrName>style.visibility</p:attrName>
                                        </p:attrNameLst>
                                      </p:cBhvr>
                                      <p:to>
                                        <p:strVal val="visible"/>
                                      </p:to>
                                    </p:set>
                                    <p:animEffect transition="in" filter="wheel(1)">
                                      <p:cBhvr>
                                        <p:cTn id="57" dur="2000"/>
                                        <p:tgtEl>
                                          <p:spTgt spid="4099">
                                            <p:txEl>
                                              <p:char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4" end="4"/>
                                            </p:txEl>
                                          </p:spTgt>
                                        </p:tgtEl>
                                        <p:attrNameLst>
                                          <p:attrName>style.visibility</p:attrName>
                                        </p:attrNameLst>
                                      </p:cBhvr>
                                      <p:to>
                                        <p:strVal val="visible"/>
                                      </p:to>
                                    </p:set>
                                    <p:animEffect transition="in" filter="wheel(1)">
                                      <p:cBhvr>
                                        <p:cTn id="72" dur="2000"/>
                                        <p:tgtEl>
                                          <p:spTgt spid="4099">
                                            <p:txEl>
                                              <p:char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81" end="223"/>
                                            </p:txEl>
                                          </p:spTgt>
                                        </p:tgtEl>
                                        <p:attrNameLst>
                                          <p:attrName>style.visibility</p:attrName>
                                        </p:attrNameLst>
                                      </p:cBhvr>
                                      <p:to>
                                        <p:strVal val="visible"/>
                                      </p:to>
                                    </p:set>
                                    <p:animEffect transition="in" filter="wheel(1)">
                                      <p:cBhvr>
                                        <p:cTn id="82"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53340" y="1412875"/>
            <a:ext cx="8919210" cy="473583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第六十五条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学生有下列情形之一，应予退学：</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（一）在学院规定年限内未完成学业的;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（二）休学期满，在学校规定期限内未提出复学申请或者申请复学经复查不合格的;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（三）经学校指定医院诊断，患有疾病或者意外伤残无法继续在校学习的;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（四）未经批准离校</a:t>
            </a:r>
            <a:r>
              <a:rPr lang="zh-CN" altLang="en-US" sz="2400" dirty="0">
                <a:solidFill>
                  <a:srgbClr val="FF0000"/>
                </a:solidFill>
                <a:latin typeface="+mn-ea"/>
                <a:cs typeface="+mn-ea"/>
              </a:rPr>
              <a:t>连续两周</a:t>
            </a:r>
            <a:r>
              <a:rPr lang="zh-CN" altLang="en-US" sz="2400" dirty="0">
                <a:latin typeface="+mn-ea"/>
                <a:cs typeface="+mn-ea"/>
              </a:rPr>
              <a:t>未参加学院规定的教学活动的;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（五）超过学院规定期限</a:t>
            </a:r>
            <a:r>
              <a:rPr lang="zh-CN" altLang="en-US" sz="2400" dirty="0">
                <a:solidFill>
                  <a:srgbClr val="FF0000"/>
                </a:solidFill>
                <a:latin typeface="+mn-ea"/>
                <a:cs typeface="+mn-ea"/>
              </a:rPr>
              <a:t>未注册</a:t>
            </a:r>
            <a:r>
              <a:rPr lang="zh-CN" altLang="en-US" sz="2400" dirty="0">
                <a:latin typeface="+mn-ea"/>
                <a:cs typeface="+mn-ea"/>
              </a:rPr>
              <a:t>而又无正当事由的;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（六）本人申请退学的。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第六十八条</a:t>
            </a:r>
            <a:r>
              <a:rPr lang="zh-CN" altLang="en-US" sz="2400" dirty="0">
                <a:latin typeface="+mn-ea"/>
                <a:cs typeface="+mn-ea"/>
                <a:sym typeface="+mn-ea"/>
              </a:rPr>
              <a:t> </a:t>
            </a:r>
            <a:r>
              <a:rPr lang="en-US" altLang="zh-CN" sz="2400" dirty="0">
                <a:latin typeface="+mn-ea"/>
                <a:cs typeface="+mn-ea"/>
                <a:sym typeface="+mn-ea"/>
              </a:rPr>
              <a:t> </a:t>
            </a:r>
            <a:r>
              <a:rPr lang="zh-CN" altLang="en-US" sz="2400" dirty="0">
                <a:solidFill>
                  <a:srgbClr val="FF0000"/>
                </a:solidFill>
                <a:latin typeface="+mn-ea"/>
                <a:cs typeface="+mn-ea"/>
                <a:sym typeface="+mn-ea"/>
              </a:rPr>
              <a:t>退学的学生，不得申请复学</a:t>
            </a:r>
            <a:r>
              <a:rPr lang="zh-CN" altLang="en-US" sz="2400" dirty="0">
                <a:latin typeface="+mn-ea"/>
                <a:cs typeface="+mn-ea"/>
                <a:sym typeface="+mn-ea"/>
              </a:rPr>
              <a:t>。</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第十一章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退学</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1" end="1"/>
                                            </p:txEl>
                                          </p:spTgt>
                                        </p:tgtEl>
                                        <p:attrNameLst>
                                          <p:attrName>style.visibility</p:attrName>
                                        </p:attrNameLst>
                                      </p:cBhvr>
                                      <p:to>
                                        <p:strVal val="visible"/>
                                      </p:to>
                                    </p:set>
                                    <p:animEffect transition="in" filter="wheel(1)">
                                      <p:cBhvr>
                                        <p:cTn id="22" dur="2000"/>
                                        <p:tgtEl>
                                          <p:spTgt spid="4099">
                                            <p:txEl>
                                              <p:char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6" end="6"/>
                                            </p:txEl>
                                          </p:spTgt>
                                        </p:tgtEl>
                                        <p:attrNameLst>
                                          <p:attrName>style.visibility</p:attrName>
                                        </p:attrNameLst>
                                      </p:cBhvr>
                                      <p:to>
                                        <p:strVal val="visible"/>
                                      </p:to>
                                    </p:set>
                                    <p:animEffect transition="in" filter="wheel(1)">
                                      <p:cBhvr>
                                        <p:cTn id="37" dur="2000"/>
                                        <p:tgtEl>
                                          <p:spTgt spid="4099">
                                            <p:txEl>
                                              <p:char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7" end="7"/>
                                            </p:txEl>
                                          </p:spTgt>
                                        </p:tgtEl>
                                        <p:attrNameLst>
                                          <p:attrName>style.visibility</p:attrName>
                                        </p:attrNameLst>
                                      </p:cBhvr>
                                      <p:to>
                                        <p:strVal val="visible"/>
                                      </p:to>
                                    </p:set>
                                    <p:animEffect transition="in" filter="wheel(1)">
                                      <p:cBhvr>
                                        <p:cTn id="42" dur="2000"/>
                                        <p:tgtEl>
                                          <p:spTgt spid="4099">
                                            <p:txEl>
                                              <p:char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8" end="8"/>
                                            </p:txEl>
                                          </p:spTgt>
                                        </p:tgtEl>
                                        <p:attrNameLst>
                                          <p:attrName>style.visibility</p:attrName>
                                        </p:attrNameLst>
                                      </p:cBhvr>
                                      <p:to>
                                        <p:strVal val="visible"/>
                                      </p:to>
                                    </p:set>
                                    <p:animEffect transition="in" filter="wheel(1)">
                                      <p:cBhvr>
                                        <p:cTn id="47" dur="2000"/>
                                        <p:tgtEl>
                                          <p:spTgt spid="4099">
                                            <p:txEl>
                                              <p:char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2" end="2"/>
                                            </p:txEl>
                                          </p:spTgt>
                                        </p:tgtEl>
                                        <p:attrNameLst>
                                          <p:attrName>style.visibility</p:attrName>
                                        </p:attrNameLst>
                                      </p:cBhvr>
                                      <p:to>
                                        <p:strVal val="visible"/>
                                      </p:to>
                                    </p:set>
                                    <p:animEffect transition="in" filter="wheel(1)">
                                      <p:cBhvr>
                                        <p:cTn id="57" dur="2000"/>
                                        <p:tgtEl>
                                          <p:spTgt spid="4099">
                                            <p:txEl>
                                              <p:char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2" end="2"/>
                                            </p:txEl>
                                          </p:spTgt>
                                        </p:tgtEl>
                                        <p:attrNameLst>
                                          <p:attrName>style.visibility</p:attrName>
                                        </p:attrNameLst>
                                      </p:cBhvr>
                                      <p:to>
                                        <p:strVal val="visible"/>
                                      </p:to>
                                    </p:set>
                                    <p:animEffect transition="in" filter="wheel(1)">
                                      <p:cBhvr>
                                        <p:cTn id="77" dur="2000"/>
                                        <p:tgtEl>
                                          <p:spTgt spid="4099">
                                            <p:txEl>
                                              <p:char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3" end="3"/>
                                            </p:txEl>
                                          </p:spTgt>
                                        </p:tgtEl>
                                        <p:attrNameLst>
                                          <p:attrName>style.visibility</p:attrName>
                                        </p:attrNameLst>
                                      </p:cBhvr>
                                      <p:to>
                                        <p:strVal val="visible"/>
                                      </p:to>
                                    </p:set>
                                    <p:animEffect transition="in" filter="wheel(1)">
                                      <p:cBhvr>
                                        <p:cTn id="82" dur="2000"/>
                                        <p:tgtEl>
                                          <p:spTgt spid="4099">
                                            <p:txEl>
                                              <p:char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4" end="4"/>
                                            </p:txEl>
                                          </p:spTgt>
                                        </p:tgtEl>
                                        <p:attrNameLst>
                                          <p:attrName>style.visibility</p:attrName>
                                        </p:attrNameLst>
                                      </p:cBhvr>
                                      <p:to>
                                        <p:strVal val="visible"/>
                                      </p:to>
                                    </p:set>
                                    <p:animEffect transition="in" filter="wheel(1)">
                                      <p:cBhvr>
                                        <p:cTn id="87" dur="2000"/>
                                        <p:tgtEl>
                                          <p:spTgt spid="4099">
                                            <p:txEl>
                                              <p:char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2" end="2"/>
                                            </p:txEl>
                                          </p:spTgt>
                                        </p:tgtEl>
                                        <p:attrNameLst>
                                          <p:attrName>style.visibility</p:attrName>
                                        </p:attrNameLst>
                                      </p:cBhvr>
                                      <p:to>
                                        <p:strVal val="visible"/>
                                      </p:to>
                                    </p:set>
                                    <p:animEffect transition="in" filter="wheel(1)">
                                      <p:cBhvr>
                                        <p:cTn id="97" dur="2000"/>
                                        <p:tgtEl>
                                          <p:spTgt spid="4099">
                                            <p:txEl>
                                              <p:charRg st="2" end="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3" end="3"/>
                                            </p:txEl>
                                          </p:spTgt>
                                        </p:tgtEl>
                                        <p:attrNameLst>
                                          <p:attrName>style.visibility</p:attrName>
                                        </p:attrNameLst>
                                      </p:cBhvr>
                                      <p:to>
                                        <p:strVal val="visible"/>
                                      </p:to>
                                    </p:set>
                                    <p:animEffect transition="in" filter="wheel(1)">
                                      <p:cBhvr>
                                        <p:cTn id="102" dur="2000"/>
                                        <p:tgtEl>
                                          <p:spTgt spid="4099">
                                            <p:txEl>
                                              <p:charRg st="3" end="3"/>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4" end="4"/>
                                            </p:txEl>
                                          </p:spTgt>
                                        </p:tgtEl>
                                        <p:attrNameLst>
                                          <p:attrName>style.visibility</p:attrName>
                                        </p:attrNameLst>
                                      </p:cBhvr>
                                      <p:to>
                                        <p:strVal val="visible"/>
                                      </p:to>
                                    </p:set>
                                    <p:animEffect transition="in" filter="wheel(1)">
                                      <p:cBhvr>
                                        <p:cTn id="107" dur="2000"/>
                                        <p:tgtEl>
                                          <p:spTgt spid="4099">
                                            <p:txEl>
                                              <p:charRg st="4" end="4"/>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4" end="4"/>
                                            </p:txEl>
                                          </p:spTgt>
                                        </p:tgtEl>
                                        <p:attrNameLst>
                                          <p:attrName>style.visibility</p:attrName>
                                        </p:attrNameLst>
                                      </p:cBhvr>
                                      <p:to>
                                        <p:strVal val="visible"/>
                                      </p:to>
                                    </p:set>
                                    <p:animEffect transition="in" filter="wheel(1)">
                                      <p:cBhvr>
                                        <p:cTn id="112" dur="2000"/>
                                        <p:tgtEl>
                                          <p:spTgt spid="4099">
                                            <p:txEl>
                                              <p:char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1" end="1"/>
                                            </p:txEl>
                                          </p:spTgt>
                                        </p:tgtEl>
                                        <p:attrNameLst>
                                          <p:attrName>style.visibility</p:attrName>
                                        </p:attrNameLst>
                                      </p:cBhvr>
                                      <p:to>
                                        <p:strVal val="visible"/>
                                      </p:to>
                                    </p:set>
                                    <p:animEffect transition="in" filter="wheel(1)">
                                      <p:cBhvr>
                                        <p:cTn id="117" dur="2000"/>
                                        <p:tgtEl>
                                          <p:spTgt spid="4099">
                                            <p:txEl>
                                              <p:charRg st="1" end="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81" end="223"/>
                                            </p:txEl>
                                          </p:spTgt>
                                        </p:tgtEl>
                                        <p:attrNameLst>
                                          <p:attrName>style.visibility</p:attrName>
                                        </p:attrNameLst>
                                      </p:cBhvr>
                                      <p:to>
                                        <p:strVal val="visible"/>
                                      </p:to>
                                    </p:set>
                                    <p:animEffect transition="in" filter="wheel(1)">
                                      <p:cBhvr>
                                        <p:cTn id="122"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67970" y="1700530"/>
            <a:ext cx="862901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第二条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学生应该在每学期开学时按学校规定时间返校到系（部）</a:t>
            </a:r>
            <a:r>
              <a:rPr lang="zh-CN" altLang="en-US" sz="2400" dirty="0">
                <a:solidFill>
                  <a:srgbClr val="FF0000"/>
                </a:solidFill>
                <a:latin typeface="+mn-ea"/>
                <a:cs typeface="+mn-ea"/>
              </a:rPr>
              <a:t>报到注册</a:t>
            </a:r>
            <a:r>
              <a:rPr lang="zh-CN" altLang="en-US" sz="2400" dirty="0">
                <a:latin typeface="+mn-ea"/>
                <a:cs typeface="+mn-ea"/>
              </a:rPr>
              <a:t>，自开学第一天开始考勤。因故不能如期注册者，应该履行请假手续。</a:t>
            </a:r>
            <a:endParaRPr lang="zh-CN" altLang="en-US" sz="2400" dirty="0">
              <a:latin typeface="+mn-ea"/>
              <a:cs typeface="+mn-ea"/>
            </a:endParaRPr>
          </a:p>
          <a:p>
            <a:pPr marL="0" indent="609600" algn="just" eaLnBrk="1"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第三条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学生应该按时参加教学计划规定的以及学院、系（部）同意安排组织的一切活动。学生上课、实验、实习、实训、生产活动、社会实践、军训、形势教育与规定参加的会议等都实行考勤，</a:t>
            </a:r>
            <a:r>
              <a:rPr lang="zh-CN" altLang="en-US" sz="2400" dirty="0">
                <a:solidFill>
                  <a:srgbClr val="FF0000"/>
                </a:solidFill>
                <a:latin typeface="+mn-ea"/>
                <a:cs typeface="+mn-ea"/>
                <a:sym typeface="+mn-ea"/>
              </a:rPr>
              <a:t>不得迟到、早退</a:t>
            </a:r>
            <a:r>
              <a:rPr lang="zh-CN" altLang="en-US" sz="2400" dirty="0">
                <a:latin typeface="+mn-ea"/>
                <a:cs typeface="+mn-ea"/>
                <a:sym typeface="+mn-ea"/>
              </a:rPr>
              <a:t>，</a:t>
            </a:r>
            <a:r>
              <a:rPr lang="zh-CN" altLang="en-US" sz="2400" dirty="0">
                <a:solidFill>
                  <a:srgbClr val="FF0000"/>
                </a:solidFill>
                <a:latin typeface="+mn-ea"/>
                <a:cs typeface="+mn-ea"/>
                <a:sym typeface="+mn-ea"/>
              </a:rPr>
              <a:t>因故不能参加者，应该请假</a:t>
            </a:r>
            <a:r>
              <a:rPr lang="zh-CN" altLang="en-US" sz="2400" dirty="0">
                <a:latin typeface="+mn-ea"/>
                <a:cs typeface="+mn-ea"/>
                <a:sym typeface="+mn-ea"/>
              </a:rPr>
              <a:t>。</a:t>
            </a:r>
            <a:endParaRPr lang="zh-CN" altLang="en-US" sz="2400" dirty="0">
              <a:latin typeface="+mn-ea"/>
              <a:cs typeface="+mn-ea"/>
              <a:sym typeface="+mn-ea"/>
            </a:endParaRPr>
          </a:p>
          <a:p>
            <a:pPr marL="0" indent="609600" algn="just" eaLnBrk="1"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第四条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rPr>
              <a:t>学生在节、假日期间，应该按规定的时间返校，</a:t>
            </a:r>
            <a:r>
              <a:rPr lang="zh-CN" altLang="en-US" sz="2400" dirty="0">
                <a:solidFill>
                  <a:srgbClr val="FF0000"/>
                </a:solidFill>
                <a:latin typeface="+mn-ea"/>
                <a:cs typeface="+mn-ea"/>
              </a:rPr>
              <a:t>长假前后原则上不准请假</a:t>
            </a:r>
            <a:r>
              <a:rPr lang="zh-CN" altLang="en-US" sz="2400" dirty="0">
                <a:latin typeface="+mn-ea"/>
                <a:cs typeface="+mn-ea"/>
              </a:rPr>
              <a:t>。</a:t>
            </a:r>
            <a:endParaRPr lang="zh-CN" altLang="en-US" sz="2400" dirty="0">
              <a:latin typeface="+mn-ea"/>
              <a:cs typeface="+mn-ea"/>
            </a:endParaRPr>
          </a:p>
          <a:p>
            <a:pPr marL="0" indent="609600" algn="just" eaLnBrk="1"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第五条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rPr>
              <a:t>学生按规定准予免修或免听的课程，其不参加听课时间不作旷课论。</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611505" y="548640"/>
            <a:ext cx="8285480" cy="920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广东机电职业技术学院学生考勤管理规定</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学生考勤管理办法</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81" end="223"/>
                                            </p:txEl>
                                          </p:spTgt>
                                        </p:tgtEl>
                                        <p:attrNameLst>
                                          <p:attrName>style.visibility</p:attrName>
                                        </p:attrNameLst>
                                      </p:cBhvr>
                                      <p:to>
                                        <p:strVal val="visible"/>
                                      </p:to>
                                    </p:set>
                                    <p:animEffect transition="in" filter="wheel(1)">
                                      <p:cBhvr>
                                        <p:cTn id="12" dur="2000"/>
                                        <p:tgtEl>
                                          <p:spTgt spid="4099">
                                            <p:txEl>
                                              <p:charRg st="81" end="22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19" end="285"/>
                                            </p:txEl>
                                          </p:spTgt>
                                        </p:tgtEl>
                                        <p:attrNameLst>
                                          <p:attrName>style.visibility</p:attrName>
                                        </p:attrNameLst>
                                      </p:cBhvr>
                                      <p:to>
                                        <p:strVal val="visible"/>
                                      </p:to>
                                    </p:set>
                                    <p:animEffect transition="in" filter="wheel(1)">
                                      <p:cBhvr>
                                        <p:cTn id="17" dur="2000"/>
                                        <p:tgtEl>
                                          <p:spTgt spid="4099">
                                            <p:txEl>
                                              <p:charRg st="219" end="28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33045" y="1412875"/>
            <a:ext cx="8635365" cy="489966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第七条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学生因故需请假者，应该向所在二级学院办理手续。先向二级学院领取《学生请假审批表》，填写清楚后，按下列规定报批，然后送二级学院登记</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1.请假一天以内者，由辅导员或班主任批准；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2.请假一天以上，三天以内者，由二级学院分管领导批准；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3.请假三天以上，一周以内者，由学生工作部批准；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4.请假一周以上者，由分管学生工作的院领导批准；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5.在校外进行教学活动期间，请假由领队教师参照以上规定审批。</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第四章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请假程序</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1" end="1"/>
                                            </p:txEl>
                                          </p:spTgt>
                                        </p:tgtEl>
                                        <p:attrNameLst>
                                          <p:attrName>style.visibility</p:attrName>
                                        </p:attrNameLst>
                                      </p:cBhvr>
                                      <p:to>
                                        <p:strVal val="visible"/>
                                      </p:to>
                                    </p:set>
                                    <p:animEffect transition="in" filter="wheel(1)">
                                      <p:cBhvr>
                                        <p:cTn id="47" dur="2000"/>
                                        <p:tgtEl>
                                          <p:spTgt spid="4099">
                                            <p:txEl>
                                              <p:char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5" end="5"/>
                                            </p:txEl>
                                          </p:spTgt>
                                        </p:tgtEl>
                                        <p:attrNameLst>
                                          <p:attrName>style.visibility</p:attrName>
                                        </p:attrNameLst>
                                      </p:cBhvr>
                                      <p:to>
                                        <p:strVal val="visible"/>
                                      </p:to>
                                    </p:set>
                                    <p:animEffect transition="in" filter="wheel(1)">
                                      <p:cBhvr>
                                        <p:cTn id="57" dur="2000"/>
                                        <p:tgtEl>
                                          <p:spTgt spid="4099">
                                            <p:txEl>
                                              <p:char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6" end="6"/>
                                            </p:txEl>
                                          </p:spTgt>
                                        </p:tgtEl>
                                        <p:attrNameLst>
                                          <p:attrName>style.visibility</p:attrName>
                                        </p:attrNameLst>
                                      </p:cBhvr>
                                      <p:to>
                                        <p:strVal val="visible"/>
                                      </p:to>
                                    </p:set>
                                    <p:animEffect transition="in" filter="wheel(1)">
                                      <p:cBhvr>
                                        <p:cTn id="62" dur="2000"/>
                                        <p:tgtEl>
                                          <p:spTgt spid="4099">
                                            <p:txEl>
                                              <p:char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7" end="7"/>
                                            </p:txEl>
                                          </p:spTgt>
                                        </p:tgtEl>
                                        <p:attrNameLst>
                                          <p:attrName>style.visibility</p:attrName>
                                        </p:attrNameLst>
                                      </p:cBhvr>
                                      <p:to>
                                        <p:strVal val="visible"/>
                                      </p:to>
                                    </p:set>
                                    <p:animEffect transition="in" filter="wheel(1)">
                                      <p:cBhvr>
                                        <p:cTn id="67" dur="2000"/>
                                        <p:tgtEl>
                                          <p:spTgt spid="4099">
                                            <p:txEl>
                                              <p:char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8" end="8"/>
                                            </p:txEl>
                                          </p:spTgt>
                                        </p:tgtEl>
                                        <p:attrNameLst>
                                          <p:attrName>style.visibility</p:attrName>
                                        </p:attrNameLst>
                                      </p:cBhvr>
                                      <p:to>
                                        <p:strVal val="visible"/>
                                      </p:to>
                                    </p:set>
                                    <p:animEffect transition="in" filter="wheel(1)">
                                      <p:cBhvr>
                                        <p:cTn id="72" dur="2000"/>
                                        <p:tgtEl>
                                          <p:spTgt spid="4099">
                                            <p:txEl>
                                              <p:char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2" end="2"/>
                                            </p:txEl>
                                          </p:spTgt>
                                        </p:tgtEl>
                                        <p:attrNameLst>
                                          <p:attrName>style.visibility</p:attrName>
                                        </p:attrNameLst>
                                      </p:cBhvr>
                                      <p:to>
                                        <p:strVal val="visible"/>
                                      </p:to>
                                    </p:set>
                                    <p:animEffect transition="in" filter="wheel(1)">
                                      <p:cBhvr>
                                        <p:cTn id="82" dur="2000"/>
                                        <p:tgtEl>
                                          <p:spTgt spid="4099">
                                            <p:txEl>
                                              <p:char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3" end="3"/>
                                            </p:txEl>
                                          </p:spTgt>
                                        </p:tgtEl>
                                        <p:attrNameLst>
                                          <p:attrName>style.visibility</p:attrName>
                                        </p:attrNameLst>
                                      </p:cBhvr>
                                      <p:to>
                                        <p:strVal val="visible"/>
                                      </p:to>
                                    </p:set>
                                    <p:animEffect transition="in" filter="wheel(1)">
                                      <p:cBhvr>
                                        <p:cTn id="87" dur="2000"/>
                                        <p:tgtEl>
                                          <p:spTgt spid="4099">
                                            <p:txEl>
                                              <p:char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4" end="4"/>
                                            </p:txEl>
                                          </p:spTgt>
                                        </p:tgtEl>
                                        <p:attrNameLst>
                                          <p:attrName>style.visibility</p:attrName>
                                        </p:attrNameLst>
                                      </p:cBhvr>
                                      <p:to>
                                        <p:strVal val="visible"/>
                                      </p:to>
                                    </p:set>
                                    <p:animEffect transition="in" filter="wheel(1)">
                                      <p:cBhvr>
                                        <p:cTn id="92" dur="2000"/>
                                        <p:tgtEl>
                                          <p:spTgt spid="4099">
                                            <p:txEl>
                                              <p:charRg st="4" end="4"/>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2" end="2"/>
                                            </p:txEl>
                                          </p:spTgt>
                                        </p:tgtEl>
                                        <p:attrNameLst>
                                          <p:attrName>style.visibility</p:attrName>
                                        </p:attrNameLst>
                                      </p:cBhvr>
                                      <p:to>
                                        <p:strVal val="visible"/>
                                      </p:to>
                                    </p:set>
                                    <p:animEffect transition="in" filter="wheel(1)">
                                      <p:cBhvr>
                                        <p:cTn id="102" dur="2000"/>
                                        <p:tgtEl>
                                          <p:spTgt spid="4099">
                                            <p:txEl>
                                              <p:char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3" end="3"/>
                                            </p:txEl>
                                          </p:spTgt>
                                        </p:tgtEl>
                                        <p:attrNameLst>
                                          <p:attrName>style.visibility</p:attrName>
                                        </p:attrNameLst>
                                      </p:cBhvr>
                                      <p:to>
                                        <p:strVal val="visible"/>
                                      </p:to>
                                    </p:set>
                                    <p:animEffect transition="in" filter="wheel(1)">
                                      <p:cBhvr>
                                        <p:cTn id="107" dur="2000"/>
                                        <p:tgtEl>
                                          <p:spTgt spid="4099">
                                            <p:txEl>
                                              <p:char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4" end="4"/>
                                            </p:txEl>
                                          </p:spTgt>
                                        </p:tgtEl>
                                        <p:attrNameLst>
                                          <p:attrName>style.visibility</p:attrName>
                                        </p:attrNameLst>
                                      </p:cBhvr>
                                      <p:to>
                                        <p:strVal val="visible"/>
                                      </p:to>
                                    </p:set>
                                    <p:animEffect transition="in" filter="wheel(1)">
                                      <p:cBhvr>
                                        <p:cTn id="112" dur="2000"/>
                                        <p:tgtEl>
                                          <p:spTgt spid="4099">
                                            <p:txEl>
                                              <p:char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1" end="1"/>
                                            </p:txEl>
                                          </p:spTgt>
                                        </p:tgtEl>
                                        <p:attrNameLst>
                                          <p:attrName>style.visibility</p:attrName>
                                        </p:attrNameLst>
                                      </p:cBhvr>
                                      <p:to>
                                        <p:strVal val="visible"/>
                                      </p:to>
                                    </p:set>
                                    <p:animEffect transition="in" filter="wheel(1)">
                                      <p:cBhvr>
                                        <p:cTn id="117" dur="2000"/>
                                        <p:tgtEl>
                                          <p:spTgt spid="4099">
                                            <p:txEl>
                                              <p:charRg st="1" end="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2" end="2"/>
                                            </p:txEl>
                                          </p:spTgt>
                                        </p:tgtEl>
                                        <p:attrNameLst>
                                          <p:attrName>style.visibility</p:attrName>
                                        </p:attrNameLst>
                                      </p:cBhvr>
                                      <p:to>
                                        <p:strVal val="visible"/>
                                      </p:to>
                                    </p:set>
                                    <p:animEffect transition="in" filter="wheel(1)">
                                      <p:cBhvr>
                                        <p:cTn id="122" dur="2000"/>
                                        <p:tgtEl>
                                          <p:spTgt spid="4099">
                                            <p:txEl>
                                              <p:charRg st="2" end="2"/>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3" end="3"/>
                                            </p:txEl>
                                          </p:spTgt>
                                        </p:tgtEl>
                                        <p:attrNameLst>
                                          <p:attrName>style.visibility</p:attrName>
                                        </p:attrNameLst>
                                      </p:cBhvr>
                                      <p:to>
                                        <p:strVal val="visible"/>
                                      </p:to>
                                    </p:set>
                                    <p:animEffect transition="in" filter="wheel(1)">
                                      <p:cBhvr>
                                        <p:cTn id="127" dur="2000"/>
                                        <p:tgtEl>
                                          <p:spTgt spid="4099">
                                            <p:txEl>
                                              <p:charRg st="3" end="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4" end="4"/>
                                            </p:txEl>
                                          </p:spTgt>
                                        </p:tgtEl>
                                        <p:attrNameLst>
                                          <p:attrName>style.visibility</p:attrName>
                                        </p:attrNameLst>
                                      </p:cBhvr>
                                      <p:to>
                                        <p:strVal val="visible"/>
                                      </p:to>
                                    </p:set>
                                    <p:animEffect transition="in" filter="wheel(1)">
                                      <p:cBhvr>
                                        <p:cTn id="132" dur="2000"/>
                                        <p:tgtEl>
                                          <p:spTgt spid="4099">
                                            <p:txEl>
                                              <p:charRg st="4" end="4"/>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4" end="4"/>
                                            </p:txEl>
                                          </p:spTgt>
                                        </p:tgtEl>
                                        <p:attrNameLst>
                                          <p:attrName>style.visibility</p:attrName>
                                        </p:attrNameLst>
                                      </p:cBhvr>
                                      <p:to>
                                        <p:strVal val="visible"/>
                                      </p:to>
                                    </p:set>
                                    <p:animEffect transition="in" filter="wheel(1)">
                                      <p:cBhvr>
                                        <p:cTn id="137" dur="2000"/>
                                        <p:tgtEl>
                                          <p:spTgt spid="4099">
                                            <p:txEl>
                                              <p:charRg st="4" end="4"/>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1" end="1"/>
                                            </p:txEl>
                                          </p:spTgt>
                                        </p:tgtEl>
                                        <p:attrNameLst>
                                          <p:attrName>style.visibility</p:attrName>
                                        </p:attrNameLst>
                                      </p:cBhvr>
                                      <p:to>
                                        <p:strVal val="visible"/>
                                      </p:to>
                                    </p:set>
                                    <p:animEffect transition="in" filter="wheel(1)">
                                      <p:cBhvr>
                                        <p:cTn id="142" dur="2000"/>
                                        <p:tgtEl>
                                          <p:spTgt spid="4099">
                                            <p:txEl>
                                              <p:charRg st="1" end="1"/>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81" end="223"/>
                                            </p:txEl>
                                          </p:spTgt>
                                        </p:tgtEl>
                                        <p:attrNameLst>
                                          <p:attrName>style.visibility</p:attrName>
                                        </p:attrNameLst>
                                      </p:cBhvr>
                                      <p:to>
                                        <p:strVal val="visible"/>
                                      </p:to>
                                    </p:set>
                                    <p:animEffect transition="in" filter="wheel(1)">
                                      <p:cBhvr>
                                        <p:cTn id="147"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33045" y="1412875"/>
            <a:ext cx="8635365" cy="489966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第八条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学生请假应</a:t>
            </a:r>
            <a:r>
              <a:rPr lang="zh-CN" altLang="en-US" sz="2400" dirty="0">
                <a:solidFill>
                  <a:srgbClr val="FF0000"/>
                </a:solidFill>
                <a:latin typeface="+mn-ea"/>
                <a:cs typeface="+mn-ea"/>
              </a:rPr>
              <a:t>事先办理手续</a:t>
            </a:r>
            <a:r>
              <a:rPr lang="zh-CN" altLang="en-US" sz="2400" dirty="0">
                <a:latin typeface="+mn-ea"/>
                <a:cs typeface="+mn-ea"/>
              </a:rPr>
              <a:t>，经批准后方为有效，除急病或紧急事故者外，不得事后补假，对请事假者应严格控制；请病假者应该有本院</a:t>
            </a:r>
            <a:r>
              <a:rPr lang="zh-CN" altLang="en-US" sz="2400" dirty="0">
                <a:solidFill>
                  <a:srgbClr val="FF0000"/>
                </a:solidFill>
                <a:latin typeface="+mn-ea"/>
                <a:cs typeface="+mn-ea"/>
              </a:rPr>
              <a:t>医务室或二级甲等以上医院证明</a:t>
            </a:r>
            <a:r>
              <a:rPr lang="zh-CN" altLang="en-US" sz="2400" dirty="0">
                <a:latin typeface="+mn-ea"/>
                <a:cs typeface="+mn-ea"/>
              </a:rPr>
              <a:t>；经批准公假者，应持批准证明向二级学院登记。</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第九条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rPr>
              <a:t>学生请假期满，应向二级学院履行</a:t>
            </a:r>
            <a:r>
              <a:rPr lang="zh-CN" altLang="en-US" sz="2400" dirty="0">
                <a:solidFill>
                  <a:srgbClr val="FF0000"/>
                </a:solidFill>
                <a:latin typeface="+mn-ea"/>
                <a:cs typeface="+mn-ea"/>
              </a:rPr>
              <a:t>销假手续</a:t>
            </a:r>
            <a:r>
              <a:rPr lang="zh-CN" altLang="en-US" sz="2400" dirty="0">
                <a:latin typeface="+mn-ea"/>
                <a:cs typeface="+mn-ea"/>
              </a:rPr>
              <a:t>。需延长请假时间者，须重新办理请假手续。如本人确不能亲自办理，可委托他人代办。</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第四章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请假程序</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5" end="5"/>
                                            </p:txEl>
                                          </p:spTgt>
                                        </p:tgtEl>
                                        <p:attrNameLst>
                                          <p:attrName>style.visibility</p:attrName>
                                        </p:attrNameLst>
                                      </p:cBhvr>
                                      <p:to>
                                        <p:strVal val="visible"/>
                                      </p:to>
                                    </p:set>
                                    <p:animEffect transition="in" filter="wheel(1)">
                                      <p:cBhvr>
                                        <p:cTn id="37" dur="2000"/>
                                        <p:tgtEl>
                                          <p:spTgt spid="4099">
                                            <p:txEl>
                                              <p:char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6" end="6"/>
                                            </p:txEl>
                                          </p:spTgt>
                                        </p:tgtEl>
                                        <p:attrNameLst>
                                          <p:attrName>style.visibility</p:attrName>
                                        </p:attrNameLst>
                                      </p:cBhvr>
                                      <p:to>
                                        <p:strVal val="visible"/>
                                      </p:to>
                                    </p:set>
                                    <p:animEffect transition="in" filter="wheel(1)">
                                      <p:cBhvr>
                                        <p:cTn id="67" dur="2000"/>
                                        <p:tgtEl>
                                          <p:spTgt spid="4099">
                                            <p:txEl>
                                              <p:char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7" end="7"/>
                                            </p:txEl>
                                          </p:spTgt>
                                        </p:tgtEl>
                                        <p:attrNameLst>
                                          <p:attrName>style.visibility</p:attrName>
                                        </p:attrNameLst>
                                      </p:cBhvr>
                                      <p:to>
                                        <p:strVal val="visible"/>
                                      </p:to>
                                    </p:set>
                                    <p:animEffect transition="in" filter="wheel(1)">
                                      <p:cBhvr>
                                        <p:cTn id="72" dur="2000"/>
                                        <p:tgtEl>
                                          <p:spTgt spid="4099">
                                            <p:txEl>
                                              <p:char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8" end="8"/>
                                            </p:txEl>
                                          </p:spTgt>
                                        </p:tgtEl>
                                        <p:attrNameLst>
                                          <p:attrName>style.visibility</p:attrName>
                                        </p:attrNameLst>
                                      </p:cBhvr>
                                      <p:to>
                                        <p:strVal val="visible"/>
                                      </p:to>
                                    </p:set>
                                    <p:animEffect transition="in" filter="wheel(1)">
                                      <p:cBhvr>
                                        <p:cTn id="77" dur="2000"/>
                                        <p:tgtEl>
                                          <p:spTgt spid="4099">
                                            <p:txEl>
                                              <p:charRg st="8" end="8"/>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1" end="1"/>
                                            </p:txEl>
                                          </p:spTgt>
                                        </p:tgtEl>
                                        <p:attrNameLst>
                                          <p:attrName>style.visibility</p:attrName>
                                        </p:attrNameLst>
                                      </p:cBhvr>
                                      <p:to>
                                        <p:strVal val="visible"/>
                                      </p:to>
                                    </p:set>
                                    <p:animEffect transition="in" filter="wheel(1)">
                                      <p:cBhvr>
                                        <p:cTn id="82" dur="2000"/>
                                        <p:tgtEl>
                                          <p:spTgt spid="4099">
                                            <p:txEl>
                                              <p:char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2" end="2"/>
                                            </p:txEl>
                                          </p:spTgt>
                                        </p:tgtEl>
                                        <p:attrNameLst>
                                          <p:attrName>style.visibility</p:attrName>
                                        </p:attrNameLst>
                                      </p:cBhvr>
                                      <p:to>
                                        <p:strVal val="visible"/>
                                      </p:to>
                                    </p:set>
                                    <p:animEffect transition="in" filter="wheel(1)">
                                      <p:cBhvr>
                                        <p:cTn id="87" dur="2000"/>
                                        <p:tgtEl>
                                          <p:spTgt spid="4099">
                                            <p:txEl>
                                              <p:charRg st="2" end="2"/>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3" end="3"/>
                                            </p:txEl>
                                          </p:spTgt>
                                        </p:tgtEl>
                                        <p:attrNameLst>
                                          <p:attrName>style.visibility</p:attrName>
                                        </p:attrNameLst>
                                      </p:cBhvr>
                                      <p:to>
                                        <p:strVal val="visible"/>
                                      </p:to>
                                    </p:set>
                                    <p:animEffect transition="in" filter="wheel(1)">
                                      <p:cBhvr>
                                        <p:cTn id="92" dur="2000"/>
                                        <p:tgtEl>
                                          <p:spTgt spid="4099">
                                            <p:txEl>
                                              <p:char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4" end="4"/>
                                            </p:txEl>
                                          </p:spTgt>
                                        </p:tgtEl>
                                        <p:attrNameLst>
                                          <p:attrName>style.visibility</p:attrName>
                                        </p:attrNameLst>
                                      </p:cBhvr>
                                      <p:to>
                                        <p:strVal val="visible"/>
                                      </p:to>
                                    </p:set>
                                    <p:animEffect transition="in" filter="wheel(1)">
                                      <p:cBhvr>
                                        <p:cTn id="97" dur="2000"/>
                                        <p:tgtEl>
                                          <p:spTgt spid="4099">
                                            <p:txEl>
                                              <p:charRg st="4" end="4"/>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1" end="1"/>
                                            </p:txEl>
                                          </p:spTgt>
                                        </p:tgtEl>
                                        <p:attrNameLst>
                                          <p:attrName>style.visibility</p:attrName>
                                        </p:attrNameLst>
                                      </p:cBhvr>
                                      <p:to>
                                        <p:strVal val="visible"/>
                                      </p:to>
                                    </p:set>
                                    <p:animEffect transition="in" filter="wheel(1)">
                                      <p:cBhvr>
                                        <p:cTn id="102" dur="2000"/>
                                        <p:tgtEl>
                                          <p:spTgt spid="4099">
                                            <p:txEl>
                                              <p:charRg st="1" end="1"/>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2" end="2"/>
                                            </p:txEl>
                                          </p:spTgt>
                                        </p:tgtEl>
                                        <p:attrNameLst>
                                          <p:attrName>style.visibility</p:attrName>
                                        </p:attrNameLst>
                                      </p:cBhvr>
                                      <p:to>
                                        <p:strVal val="visible"/>
                                      </p:to>
                                    </p:set>
                                    <p:animEffect transition="in" filter="wheel(1)">
                                      <p:cBhvr>
                                        <p:cTn id="107" dur="2000"/>
                                        <p:tgtEl>
                                          <p:spTgt spid="4099">
                                            <p:txEl>
                                              <p:charRg st="2" end="2"/>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3" end="3"/>
                                            </p:txEl>
                                          </p:spTgt>
                                        </p:tgtEl>
                                        <p:attrNameLst>
                                          <p:attrName>style.visibility</p:attrName>
                                        </p:attrNameLst>
                                      </p:cBhvr>
                                      <p:to>
                                        <p:strVal val="visible"/>
                                      </p:to>
                                    </p:set>
                                    <p:animEffect transition="in" filter="wheel(1)">
                                      <p:cBhvr>
                                        <p:cTn id="112" dur="2000"/>
                                        <p:tgtEl>
                                          <p:spTgt spid="4099">
                                            <p:txEl>
                                              <p:charRg st="3" end="3"/>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4" end="4"/>
                                            </p:txEl>
                                          </p:spTgt>
                                        </p:tgtEl>
                                        <p:attrNameLst>
                                          <p:attrName>style.visibility</p:attrName>
                                        </p:attrNameLst>
                                      </p:cBhvr>
                                      <p:to>
                                        <p:strVal val="visible"/>
                                      </p:to>
                                    </p:set>
                                    <p:animEffect transition="in" filter="wheel(1)">
                                      <p:cBhvr>
                                        <p:cTn id="117" dur="2000"/>
                                        <p:tgtEl>
                                          <p:spTgt spid="4099">
                                            <p:txEl>
                                              <p:charRg st="4" end="4"/>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1" end="1"/>
                                            </p:txEl>
                                          </p:spTgt>
                                        </p:tgtEl>
                                        <p:attrNameLst>
                                          <p:attrName>style.visibility</p:attrName>
                                        </p:attrNameLst>
                                      </p:cBhvr>
                                      <p:to>
                                        <p:strVal val="visible"/>
                                      </p:to>
                                    </p:set>
                                    <p:animEffect transition="in" filter="wheel(1)">
                                      <p:cBhvr>
                                        <p:cTn id="122" dur="2000"/>
                                        <p:tgtEl>
                                          <p:spTgt spid="4099">
                                            <p:txEl>
                                              <p:char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2" end="2"/>
                                            </p:txEl>
                                          </p:spTgt>
                                        </p:tgtEl>
                                        <p:attrNameLst>
                                          <p:attrName>style.visibility</p:attrName>
                                        </p:attrNameLst>
                                      </p:cBhvr>
                                      <p:to>
                                        <p:strVal val="visible"/>
                                      </p:to>
                                    </p:set>
                                    <p:animEffect transition="in" filter="wheel(1)">
                                      <p:cBhvr>
                                        <p:cTn id="127" dur="2000"/>
                                        <p:tgtEl>
                                          <p:spTgt spid="4099">
                                            <p:txEl>
                                              <p:charRg st="2" end="2"/>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3" end="3"/>
                                            </p:txEl>
                                          </p:spTgt>
                                        </p:tgtEl>
                                        <p:attrNameLst>
                                          <p:attrName>style.visibility</p:attrName>
                                        </p:attrNameLst>
                                      </p:cBhvr>
                                      <p:to>
                                        <p:strVal val="visible"/>
                                      </p:to>
                                    </p:set>
                                    <p:animEffect transition="in" filter="wheel(1)">
                                      <p:cBhvr>
                                        <p:cTn id="132" dur="2000"/>
                                        <p:tgtEl>
                                          <p:spTgt spid="4099">
                                            <p:txEl>
                                              <p:charRg st="3" end="3"/>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4" end="4"/>
                                            </p:txEl>
                                          </p:spTgt>
                                        </p:tgtEl>
                                        <p:attrNameLst>
                                          <p:attrName>style.visibility</p:attrName>
                                        </p:attrNameLst>
                                      </p:cBhvr>
                                      <p:to>
                                        <p:strVal val="visible"/>
                                      </p:to>
                                    </p:set>
                                    <p:animEffect transition="in" filter="wheel(1)">
                                      <p:cBhvr>
                                        <p:cTn id="137" dur="2000"/>
                                        <p:tgtEl>
                                          <p:spTgt spid="4099">
                                            <p:txEl>
                                              <p:charRg st="4" end="4"/>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4" end="4"/>
                                            </p:txEl>
                                          </p:spTgt>
                                        </p:tgtEl>
                                        <p:attrNameLst>
                                          <p:attrName>style.visibility</p:attrName>
                                        </p:attrNameLst>
                                      </p:cBhvr>
                                      <p:to>
                                        <p:strVal val="visible"/>
                                      </p:to>
                                    </p:set>
                                    <p:animEffect transition="in" filter="wheel(1)">
                                      <p:cBhvr>
                                        <p:cTn id="142" dur="2000"/>
                                        <p:tgtEl>
                                          <p:spTgt spid="4099">
                                            <p:txEl>
                                              <p:charRg st="4" end="4"/>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1" end="1"/>
                                            </p:txEl>
                                          </p:spTgt>
                                        </p:tgtEl>
                                        <p:attrNameLst>
                                          <p:attrName>style.visibility</p:attrName>
                                        </p:attrNameLst>
                                      </p:cBhvr>
                                      <p:to>
                                        <p:strVal val="visible"/>
                                      </p:to>
                                    </p:set>
                                    <p:animEffect transition="in" filter="wheel(1)">
                                      <p:cBhvr>
                                        <p:cTn id="147" dur="2000"/>
                                        <p:tgtEl>
                                          <p:spTgt spid="4099">
                                            <p:txEl>
                                              <p:charRg st="1" end="1"/>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81" end="223"/>
                                            </p:txEl>
                                          </p:spTgt>
                                        </p:tgtEl>
                                        <p:attrNameLst>
                                          <p:attrName>style.visibility</p:attrName>
                                        </p:attrNameLst>
                                      </p:cBhvr>
                                      <p:to>
                                        <p:strVal val="visible"/>
                                      </p:to>
                                    </p:set>
                                    <p:animEffect transition="in" filter="wheel(1)">
                                      <p:cBhvr>
                                        <p:cTn id="152"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33045" y="1412875"/>
            <a:ext cx="8635365" cy="489966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学生未履行请假手续而不按时回校注册，或不按时参加教学计划规定的以及学院、二级学院统一安排组织的一切活动，或在节假日期间擅自提前离校、推迟返校者均以旷课论处</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第十一条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rPr>
              <a:t>授课时间内，学生旷课一天，按实际授课时数记；集中活动（指实习，生产劳动，社会实践，军训，形式教育及规定参加的会议等）旷课一天，按每天四学时记。</a:t>
            </a:r>
            <a:r>
              <a:rPr lang="zh-CN" altLang="en-US" sz="2400" dirty="0">
                <a:solidFill>
                  <a:srgbClr val="FF0000"/>
                </a:solidFill>
                <a:latin typeface="+mn-ea"/>
                <a:cs typeface="+mn-ea"/>
              </a:rPr>
              <a:t>迟到、早退两次作旷课一学时记</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第五章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旷课、缺课的处理</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5" end="5"/>
                                            </p:txEl>
                                          </p:spTgt>
                                        </p:tgtEl>
                                        <p:attrNameLst>
                                          <p:attrName>style.visibility</p:attrName>
                                        </p:attrNameLst>
                                      </p:cBhvr>
                                      <p:to>
                                        <p:strVal val="visible"/>
                                      </p:to>
                                    </p:set>
                                    <p:animEffect transition="in" filter="wheel(1)">
                                      <p:cBhvr>
                                        <p:cTn id="37" dur="2000"/>
                                        <p:tgtEl>
                                          <p:spTgt spid="4099">
                                            <p:txEl>
                                              <p:char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6" end="6"/>
                                            </p:txEl>
                                          </p:spTgt>
                                        </p:tgtEl>
                                        <p:attrNameLst>
                                          <p:attrName>style.visibility</p:attrName>
                                        </p:attrNameLst>
                                      </p:cBhvr>
                                      <p:to>
                                        <p:strVal val="visible"/>
                                      </p:to>
                                    </p:set>
                                    <p:animEffect transition="in" filter="wheel(1)">
                                      <p:cBhvr>
                                        <p:cTn id="67" dur="2000"/>
                                        <p:tgtEl>
                                          <p:spTgt spid="4099">
                                            <p:txEl>
                                              <p:char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7" end="7"/>
                                            </p:txEl>
                                          </p:spTgt>
                                        </p:tgtEl>
                                        <p:attrNameLst>
                                          <p:attrName>style.visibility</p:attrName>
                                        </p:attrNameLst>
                                      </p:cBhvr>
                                      <p:to>
                                        <p:strVal val="visible"/>
                                      </p:to>
                                    </p:set>
                                    <p:animEffect transition="in" filter="wheel(1)">
                                      <p:cBhvr>
                                        <p:cTn id="72" dur="2000"/>
                                        <p:tgtEl>
                                          <p:spTgt spid="4099">
                                            <p:txEl>
                                              <p:char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8" end="8"/>
                                            </p:txEl>
                                          </p:spTgt>
                                        </p:tgtEl>
                                        <p:attrNameLst>
                                          <p:attrName>style.visibility</p:attrName>
                                        </p:attrNameLst>
                                      </p:cBhvr>
                                      <p:to>
                                        <p:strVal val="visible"/>
                                      </p:to>
                                    </p:set>
                                    <p:animEffect transition="in" filter="wheel(1)">
                                      <p:cBhvr>
                                        <p:cTn id="77" dur="2000"/>
                                        <p:tgtEl>
                                          <p:spTgt spid="4099">
                                            <p:txEl>
                                              <p:charRg st="8" end="8"/>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1" end="1"/>
                                            </p:txEl>
                                          </p:spTgt>
                                        </p:tgtEl>
                                        <p:attrNameLst>
                                          <p:attrName>style.visibility</p:attrName>
                                        </p:attrNameLst>
                                      </p:cBhvr>
                                      <p:to>
                                        <p:strVal val="visible"/>
                                      </p:to>
                                    </p:set>
                                    <p:animEffect transition="in" filter="wheel(1)">
                                      <p:cBhvr>
                                        <p:cTn id="82" dur="2000"/>
                                        <p:tgtEl>
                                          <p:spTgt spid="4099">
                                            <p:txEl>
                                              <p:char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2" end="2"/>
                                            </p:txEl>
                                          </p:spTgt>
                                        </p:tgtEl>
                                        <p:attrNameLst>
                                          <p:attrName>style.visibility</p:attrName>
                                        </p:attrNameLst>
                                      </p:cBhvr>
                                      <p:to>
                                        <p:strVal val="visible"/>
                                      </p:to>
                                    </p:set>
                                    <p:animEffect transition="in" filter="wheel(1)">
                                      <p:cBhvr>
                                        <p:cTn id="87" dur="2000"/>
                                        <p:tgtEl>
                                          <p:spTgt spid="4099">
                                            <p:txEl>
                                              <p:charRg st="2" end="2"/>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3" end="3"/>
                                            </p:txEl>
                                          </p:spTgt>
                                        </p:tgtEl>
                                        <p:attrNameLst>
                                          <p:attrName>style.visibility</p:attrName>
                                        </p:attrNameLst>
                                      </p:cBhvr>
                                      <p:to>
                                        <p:strVal val="visible"/>
                                      </p:to>
                                    </p:set>
                                    <p:animEffect transition="in" filter="wheel(1)">
                                      <p:cBhvr>
                                        <p:cTn id="92" dur="2000"/>
                                        <p:tgtEl>
                                          <p:spTgt spid="4099">
                                            <p:txEl>
                                              <p:char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4" end="4"/>
                                            </p:txEl>
                                          </p:spTgt>
                                        </p:tgtEl>
                                        <p:attrNameLst>
                                          <p:attrName>style.visibility</p:attrName>
                                        </p:attrNameLst>
                                      </p:cBhvr>
                                      <p:to>
                                        <p:strVal val="visible"/>
                                      </p:to>
                                    </p:set>
                                    <p:animEffect transition="in" filter="wheel(1)">
                                      <p:cBhvr>
                                        <p:cTn id="97" dur="2000"/>
                                        <p:tgtEl>
                                          <p:spTgt spid="4099">
                                            <p:txEl>
                                              <p:charRg st="4" end="4"/>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1" end="1"/>
                                            </p:txEl>
                                          </p:spTgt>
                                        </p:tgtEl>
                                        <p:attrNameLst>
                                          <p:attrName>style.visibility</p:attrName>
                                        </p:attrNameLst>
                                      </p:cBhvr>
                                      <p:to>
                                        <p:strVal val="visible"/>
                                      </p:to>
                                    </p:set>
                                    <p:animEffect transition="in" filter="wheel(1)">
                                      <p:cBhvr>
                                        <p:cTn id="102" dur="2000"/>
                                        <p:tgtEl>
                                          <p:spTgt spid="4099">
                                            <p:txEl>
                                              <p:charRg st="1" end="1"/>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2" end="2"/>
                                            </p:txEl>
                                          </p:spTgt>
                                        </p:tgtEl>
                                        <p:attrNameLst>
                                          <p:attrName>style.visibility</p:attrName>
                                        </p:attrNameLst>
                                      </p:cBhvr>
                                      <p:to>
                                        <p:strVal val="visible"/>
                                      </p:to>
                                    </p:set>
                                    <p:animEffect transition="in" filter="wheel(1)">
                                      <p:cBhvr>
                                        <p:cTn id="107" dur="2000"/>
                                        <p:tgtEl>
                                          <p:spTgt spid="4099">
                                            <p:txEl>
                                              <p:charRg st="2" end="2"/>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3" end="3"/>
                                            </p:txEl>
                                          </p:spTgt>
                                        </p:tgtEl>
                                        <p:attrNameLst>
                                          <p:attrName>style.visibility</p:attrName>
                                        </p:attrNameLst>
                                      </p:cBhvr>
                                      <p:to>
                                        <p:strVal val="visible"/>
                                      </p:to>
                                    </p:set>
                                    <p:animEffect transition="in" filter="wheel(1)">
                                      <p:cBhvr>
                                        <p:cTn id="112" dur="2000"/>
                                        <p:tgtEl>
                                          <p:spTgt spid="4099">
                                            <p:txEl>
                                              <p:charRg st="3" end="3"/>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4" end="4"/>
                                            </p:txEl>
                                          </p:spTgt>
                                        </p:tgtEl>
                                        <p:attrNameLst>
                                          <p:attrName>style.visibility</p:attrName>
                                        </p:attrNameLst>
                                      </p:cBhvr>
                                      <p:to>
                                        <p:strVal val="visible"/>
                                      </p:to>
                                    </p:set>
                                    <p:animEffect transition="in" filter="wheel(1)">
                                      <p:cBhvr>
                                        <p:cTn id="117" dur="2000"/>
                                        <p:tgtEl>
                                          <p:spTgt spid="4099">
                                            <p:txEl>
                                              <p:charRg st="4" end="4"/>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1" end="1"/>
                                            </p:txEl>
                                          </p:spTgt>
                                        </p:tgtEl>
                                        <p:attrNameLst>
                                          <p:attrName>style.visibility</p:attrName>
                                        </p:attrNameLst>
                                      </p:cBhvr>
                                      <p:to>
                                        <p:strVal val="visible"/>
                                      </p:to>
                                    </p:set>
                                    <p:animEffect transition="in" filter="wheel(1)">
                                      <p:cBhvr>
                                        <p:cTn id="122" dur="2000"/>
                                        <p:tgtEl>
                                          <p:spTgt spid="4099">
                                            <p:txEl>
                                              <p:char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2" end="2"/>
                                            </p:txEl>
                                          </p:spTgt>
                                        </p:tgtEl>
                                        <p:attrNameLst>
                                          <p:attrName>style.visibility</p:attrName>
                                        </p:attrNameLst>
                                      </p:cBhvr>
                                      <p:to>
                                        <p:strVal val="visible"/>
                                      </p:to>
                                    </p:set>
                                    <p:animEffect transition="in" filter="wheel(1)">
                                      <p:cBhvr>
                                        <p:cTn id="127" dur="2000"/>
                                        <p:tgtEl>
                                          <p:spTgt spid="4099">
                                            <p:txEl>
                                              <p:charRg st="2" end="2"/>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3" end="3"/>
                                            </p:txEl>
                                          </p:spTgt>
                                        </p:tgtEl>
                                        <p:attrNameLst>
                                          <p:attrName>style.visibility</p:attrName>
                                        </p:attrNameLst>
                                      </p:cBhvr>
                                      <p:to>
                                        <p:strVal val="visible"/>
                                      </p:to>
                                    </p:set>
                                    <p:animEffect transition="in" filter="wheel(1)">
                                      <p:cBhvr>
                                        <p:cTn id="132" dur="2000"/>
                                        <p:tgtEl>
                                          <p:spTgt spid="4099">
                                            <p:txEl>
                                              <p:charRg st="3" end="3"/>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4" end="4"/>
                                            </p:txEl>
                                          </p:spTgt>
                                        </p:tgtEl>
                                        <p:attrNameLst>
                                          <p:attrName>style.visibility</p:attrName>
                                        </p:attrNameLst>
                                      </p:cBhvr>
                                      <p:to>
                                        <p:strVal val="visible"/>
                                      </p:to>
                                    </p:set>
                                    <p:animEffect transition="in" filter="wheel(1)">
                                      <p:cBhvr>
                                        <p:cTn id="137" dur="2000"/>
                                        <p:tgtEl>
                                          <p:spTgt spid="4099">
                                            <p:txEl>
                                              <p:charRg st="4" end="4"/>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4" end="4"/>
                                            </p:txEl>
                                          </p:spTgt>
                                        </p:tgtEl>
                                        <p:attrNameLst>
                                          <p:attrName>style.visibility</p:attrName>
                                        </p:attrNameLst>
                                      </p:cBhvr>
                                      <p:to>
                                        <p:strVal val="visible"/>
                                      </p:to>
                                    </p:set>
                                    <p:animEffect transition="in" filter="wheel(1)">
                                      <p:cBhvr>
                                        <p:cTn id="142" dur="2000"/>
                                        <p:tgtEl>
                                          <p:spTgt spid="4099">
                                            <p:txEl>
                                              <p:charRg st="4" end="4"/>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1" end="1"/>
                                            </p:txEl>
                                          </p:spTgt>
                                        </p:tgtEl>
                                        <p:attrNameLst>
                                          <p:attrName>style.visibility</p:attrName>
                                        </p:attrNameLst>
                                      </p:cBhvr>
                                      <p:to>
                                        <p:strVal val="visible"/>
                                      </p:to>
                                    </p:set>
                                    <p:animEffect transition="in" filter="wheel(1)">
                                      <p:cBhvr>
                                        <p:cTn id="147" dur="2000"/>
                                        <p:tgtEl>
                                          <p:spTgt spid="4099">
                                            <p:txEl>
                                              <p:charRg st="1" end="1"/>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81" end="223"/>
                                            </p:txEl>
                                          </p:spTgt>
                                        </p:tgtEl>
                                        <p:attrNameLst>
                                          <p:attrName>style.visibility</p:attrName>
                                        </p:attrNameLst>
                                      </p:cBhvr>
                                      <p:to>
                                        <p:strVal val="visible"/>
                                      </p:to>
                                    </p:set>
                                    <p:animEffect transition="in" filter="wheel(1)">
                                      <p:cBhvr>
                                        <p:cTn id="152"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33045" y="1412875"/>
            <a:ext cx="8635365" cy="489966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第十二条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对旷课的学生，各二级学院应令其检讨并进行批评教育。旷课达一定时数者，按程序给予</a:t>
            </a:r>
            <a:r>
              <a:rPr lang="zh-CN" altLang="en-US" sz="2400" dirty="0">
                <a:solidFill>
                  <a:srgbClr val="FF0000"/>
                </a:solidFill>
                <a:highlight>
                  <a:srgbClr val="FFFF00"/>
                </a:highlight>
                <a:latin typeface="+mn-ea"/>
                <a:cs typeface="+mn-ea"/>
              </a:rPr>
              <a:t>纪律处分</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a:t>
            </a:r>
            <a:r>
              <a:rPr lang="en-US" altLang="zh-CN" sz="2400" dirty="0">
                <a:latin typeface="+mn-ea"/>
                <a:cs typeface="+mn-ea"/>
              </a:rPr>
              <a:t>.</a:t>
            </a:r>
            <a:r>
              <a:rPr lang="zh-CN" altLang="en-US" sz="2400" dirty="0">
                <a:latin typeface="+mn-ea"/>
                <a:cs typeface="+mn-ea"/>
              </a:rPr>
              <a:t>一学期内旷课累计达</a:t>
            </a:r>
            <a:r>
              <a:rPr lang="zh-CN" altLang="en-US" sz="2400" dirty="0">
                <a:solidFill>
                  <a:srgbClr val="FF0000"/>
                </a:solidFill>
                <a:latin typeface="+mn-ea"/>
                <a:cs typeface="+mn-ea"/>
              </a:rPr>
              <a:t>十学时</a:t>
            </a:r>
            <a:r>
              <a:rPr lang="zh-CN" altLang="en-US" sz="2400" dirty="0">
                <a:latin typeface="+mn-ea"/>
                <a:cs typeface="+mn-ea"/>
              </a:rPr>
              <a:t>以上者给予警告处分；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a:t>
            </a:r>
            <a:r>
              <a:rPr lang="en-US" altLang="zh-CN" sz="2400" dirty="0">
                <a:latin typeface="+mn-ea"/>
                <a:cs typeface="+mn-ea"/>
              </a:rPr>
              <a:t>.</a:t>
            </a:r>
            <a:r>
              <a:rPr lang="zh-CN" altLang="en-US" sz="2400" dirty="0">
                <a:latin typeface="+mn-ea"/>
                <a:cs typeface="+mn-ea"/>
              </a:rPr>
              <a:t>一学期内旷课累计达</a:t>
            </a:r>
            <a:r>
              <a:rPr lang="zh-CN" altLang="en-US" sz="2400" dirty="0">
                <a:solidFill>
                  <a:srgbClr val="FF0000"/>
                </a:solidFill>
                <a:latin typeface="+mn-ea"/>
                <a:cs typeface="+mn-ea"/>
              </a:rPr>
              <a:t>二十学时</a:t>
            </a:r>
            <a:r>
              <a:rPr lang="zh-CN" altLang="en-US" sz="2400" dirty="0">
                <a:latin typeface="+mn-ea"/>
                <a:cs typeface="+mn-ea"/>
              </a:rPr>
              <a:t>以上者给予严重警告处分；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3</a:t>
            </a:r>
            <a:r>
              <a:rPr lang="en-US" altLang="zh-CN" sz="2400" dirty="0">
                <a:latin typeface="+mn-ea"/>
                <a:cs typeface="+mn-ea"/>
              </a:rPr>
              <a:t>.</a:t>
            </a:r>
            <a:r>
              <a:rPr lang="zh-CN" altLang="en-US" sz="2400" dirty="0">
                <a:latin typeface="+mn-ea"/>
                <a:cs typeface="+mn-ea"/>
              </a:rPr>
              <a:t>一学期内旷课累计达</a:t>
            </a:r>
            <a:r>
              <a:rPr lang="zh-CN" altLang="en-US" sz="2400" dirty="0">
                <a:solidFill>
                  <a:srgbClr val="FF0000"/>
                </a:solidFill>
                <a:latin typeface="+mn-ea"/>
                <a:cs typeface="+mn-ea"/>
              </a:rPr>
              <a:t>三十学时</a:t>
            </a:r>
            <a:r>
              <a:rPr lang="zh-CN" altLang="en-US" sz="2400" dirty="0">
                <a:latin typeface="+mn-ea"/>
                <a:cs typeface="+mn-ea"/>
              </a:rPr>
              <a:t>以上者给予记过处分；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4</a:t>
            </a:r>
            <a:r>
              <a:rPr lang="en-US" altLang="zh-CN" sz="2400" dirty="0">
                <a:latin typeface="+mn-ea"/>
                <a:cs typeface="+mn-ea"/>
              </a:rPr>
              <a:t>.</a:t>
            </a:r>
            <a:r>
              <a:rPr lang="zh-CN" altLang="en-US" sz="2400" dirty="0">
                <a:latin typeface="+mn-ea"/>
                <a:cs typeface="+mn-ea"/>
              </a:rPr>
              <a:t>一学期内旷课累计达</a:t>
            </a:r>
            <a:r>
              <a:rPr lang="zh-CN" altLang="en-US" sz="2400" dirty="0">
                <a:solidFill>
                  <a:srgbClr val="FF0000"/>
                </a:solidFill>
                <a:latin typeface="+mn-ea"/>
                <a:cs typeface="+mn-ea"/>
              </a:rPr>
              <a:t>四十学时</a:t>
            </a:r>
            <a:r>
              <a:rPr lang="zh-CN" altLang="en-US" sz="2400" dirty="0">
                <a:latin typeface="+mn-ea"/>
                <a:cs typeface="+mn-ea"/>
              </a:rPr>
              <a:t>以上者给予留校察看处分。</a:t>
            </a: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第十三条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屡次违反学院考勤规定，受到纪律处分，经教育不改的，学院可给予</a:t>
            </a:r>
            <a:r>
              <a:rPr lang="zh-CN" altLang="en-US" sz="2400" dirty="0">
                <a:solidFill>
                  <a:srgbClr val="FF0000"/>
                </a:solidFill>
                <a:latin typeface="+mn-ea"/>
                <a:cs typeface="+mn-ea"/>
                <a:sym typeface="+mn-ea"/>
              </a:rPr>
              <a:t>开除学籍</a:t>
            </a:r>
            <a:r>
              <a:rPr lang="zh-CN" altLang="en-US" sz="2400" dirty="0">
                <a:latin typeface="+mn-ea"/>
                <a:cs typeface="+mn-ea"/>
                <a:sym typeface="+mn-ea"/>
              </a:rPr>
              <a:t>处理。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第五章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旷课、缺课的处理</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3" end="3"/>
                                            </p:txEl>
                                          </p:spTgt>
                                        </p:tgtEl>
                                        <p:attrNameLst>
                                          <p:attrName>style.visibility</p:attrName>
                                        </p:attrNameLst>
                                      </p:cBhvr>
                                      <p:to>
                                        <p:strVal val="visible"/>
                                      </p:to>
                                    </p:set>
                                    <p:animEffect transition="in" filter="wheel(1)">
                                      <p:cBhvr>
                                        <p:cTn id="52" dur="2000"/>
                                        <p:tgtEl>
                                          <p:spTgt spid="4099">
                                            <p:txEl>
                                              <p:char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4" end="4"/>
                                            </p:txEl>
                                          </p:spTgt>
                                        </p:tgtEl>
                                        <p:attrNameLst>
                                          <p:attrName>style.visibility</p:attrName>
                                        </p:attrNameLst>
                                      </p:cBhvr>
                                      <p:to>
                                        <p:strVal val="visible"/>
                                      </p:to>
                                    </p:set>
                                    <p:animEffect transition="in" filter="wheel(1)">
                                      <p:cBhvr>
                                        <p:cTn id="82" dur="2000"/>
                                        <p:tgtEl>
                                          <p:spTgt spid="4099">
                                            <p:txEl>
                                              <p:char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5" end="5"/>
                                            </p:txEl>
                                          </p:spTgt>
                                        </p:tgtEl>
                                        <p:attrNameLst>
                                          <p:attrName>style.visibility</p:attrName>
                                        </p:attrNameLst>
                                      </p:cBhvr>
                                      <p:to>
                                        <p:strVal val="visible"/>
                                      </p:to>
                                    </p:set>
                                    <p:animEffect transition="in" filter="wheel(1)">
                                      <p:cBhvr>
                                        <p:cTn id="87" dur="2000"/>
                                        <p:tgtEl>
                                          <p:spTgt spid="4099">
                                            <p:txEl>
                                              <p:char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6" end="6"/>
                                            </p:txEl>
                                          </p:spTgt>
                                        </p:tgtEl>
                                        <p:attrNameLst>
                                          <p:attrName>style.visibility</p:attrName>
                                        </p:attrNameLst>
                                      </p:cBhvr>
                                      <p:to>
                                        <p:strVal val="visible"/>
                                      </p:to>
                                    </p:set>
                                    <p:animEffect transition="in" filter="wheel(1)">
                                      <p:cBhvr>
                                        <p:cTn id="92" dur="2000"/>
                                        <p:tgtEl>
                                          <p:spTgt spid="4099">
                                            <p:txEl>
                                              <p:char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7" end="7"/>
                                            </p:txEl>
                                          </p:spTgt>
                                        </p:tgtEl>
                                        <p:attrNameLst>
                                          <p:attrName>style.visibility</p:attrName>
                                        </p:attrNameLst>
                                      </p:cBhvr>
                                      <p:to>
                                        <p:strVal val="visible"/>
                                      </p:to>
                                    </p:set>
                                    <p:animEffect transition="in" filter="wheel(1)">
                                      <p:cBhvr>
                                        <p:cTn id="97" dur="2000"/>
                                        <p:tgtEl>
                                          <p:spTgt spid="4099">
                                            <p:txEl>
                                              <p:char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8" end="8"/>
                                            </p:txEl>
                                          </p:spTgt>
                                        </p:tgtEl>
                                        <p:attrNameLst>
                                          <p:attrName>style.visibility</p:attrName>
                                        </p:attrNameLst>
                                      </p:cBhvr>
                                      <p:to>
                                        <p:strVal val="visible"/>
                                      </p:to>
                                    </p:set>
                                    <p:animEffect transition="in" filter="wheel(1)">
                                      <p:cBhvr>
                                        <p:cTn id="102" dur="2000"/>
                                        <p:tgtEl>
                                          <p:spTgt spid="4099">
                                            <p:txEl>
                                              <p:char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1" end="1"/>
                                            </p:txEl>
                                          </p:spTgt>
                                        </p:tgtEl>
                                        <p:attrNameLst>
                                          <p:attrName>style.visibility</p:attrName>
                                        </p:attrNameLst>
                                      </p:cBhvr>
                                      <p:to>
                                        <p:strVal val="visible"/>
                                      </p:to>
                                    </p:set>
                                    <p:animEffect transition="in" filter="wheel(1)">
                                      <p:cBhvr>
                                        <p:cTn id="107" dur="2000"/>
                                        <p:tgtEl>
                                          <p:spTgt spid="4099">
                                            <p:txEl>
                                              <p:char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2" end="2"/>
                                            </p:txEl>
                                          </p:spTgt>
                                        </p:tgtEl>
                                        <p:attrNameLst>
                                          <p:attrName>style.visibility</p:attrName>
                                        </p:attrNameLst>
                                      </p:cBhvr>
                                      <p:to>
                                        <p:strVal val="visible"/>
                                      </p:to>
                                    </p:set>
                                    <p:animEffect transition="in" filter="wheel(1)">
                                      <p:cBhvr>
                                        <p:cTn id="112" dur="2000"/>
                                        <p:tgtEl>
                                          <p:spTgt spid="4099">
                                            <p:txEl>
                                              <p:charRg st="2" end="2"/>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3" end="3"/>
                                            </p:txEl>
                                          </p:spTgt>
                                        </p:tgtEl>
                                        <p:attrNameLst>
                                          <p:attrName>style.visibility</p:attrName>
                                        </p:attrNameLst>
                                      </p:cBhvr>
                                      <p:to>
                                        <p:strVal val="visible"/>
                                      </p:to>
                                    </p:set>
                                    <p:animEffect transition="in" filter="wheel(1)">
                                      <p:cBhvr>
                                        <p:cTn id="117" dur="2000"/>
                                        <p:tgtEl>
                                          <p:spTgt spid="4099">
                                            <p:txEl>
                                              <p:charRg st="3" end="3"/>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4" end="4"/>
                                            </p:txEl>
                                          </p:spTgt>
                                        </p:tgtEl>
                                        <p:attrNameLst>
                                          <p:attrName>style.visibility</p:attrName>
                                        </p:attrNameLst>
                                      </p:cBhvr>
                                      <p:to>
                                        <p:strVal val="visible"/>
                                      </p:to>
                                    </p:set>
                                    <p:animEffect transition="in" filter="wheel(1)">
                                      <p:cBhvr>
                                        <p:cTn id="122" dur="2000"/>
                                        <p:tgtEl>
                                          <p:spTgt spid="4099">
                                            <p:txEl>
                                              <p:charRg st="4" end="4"/>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1" end="1"/>
                                            </p:txEl>
                                          </p:spTgt>
                                        </p:tgtEl>
                                        <p:attrNameLst>
                                          <p:attrName>style.visibility</p:attrName>
                                        </p:attrNameLst>
                                      </p:cBhvr>
                                      <p:to>
                                        <p:strVal val="visible"/>
                                      </p:to>
                                    </p:set>
                                    <p:animEffect transition="in" filter="wheel(1)">
                                      <p:cBhvr>
                                        <p:cTn id="127" dur="2000"/>
                                        <p:tgtEl>
                                          <p:spTgt spid="4099">
                                            <p:txEl>
                                              <p:charRg st="1" end="1"/>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2" end="2"/>
                                            </p:txEl>
                                          </p:spTgt>
                                        </p:tgtEl>
                                        <p:attrNameLst>
                                          <p:attrName>style.visibility</p:attrName>
                                        </p:attrNameLst>
                                      </p:cBhvr>
                                      <p:to>
                                        <p:strVal val="visible"/>
                                      </p:to>
                                    </p:set>
                                    <p:animEffect transition="in" filter="wheel(1)">
                                      <p:cBhvr>
                                        <p:cTn id="132" dur="2000"/>
                                        <p:tgtEl>
                                          <p:spTgt spid="4099">
                                            <p:txEl>
                                              <p:charRg st="2" end="2"/>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3" end="3"/>
                                            </p:txEl>
                                          </p:spTgt>
                                        </p:tgtEl>
                                        <p:attrNameLst>
                                          <p:attrName>style.visibility</p:attrName>
                                        </p:attrNameLst>
                                      </p:cBhvr>
                                      <p:to>
                                        <p:strVal val="visible"/>
                                      </p:to>
                                    </p:set>
                                    <p:animEffect transition="in" filter="wheel(1)">
                                      <p:cBhvr>
                                        <p:cTn id="137" dur="2000"/>
                                        <p:tgtEl>
                                          <p:spTgt spid="4099">
                                            <p:txEl>
                                              <p:charRg st="3" end="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4" end="4"/>
                                            </p:txEl>
                                          </p:spTgt>
                                        </p:tgtEl>
                                        <p:attrNameLst>
                                          <p:attrName>style.visibility</p:attrName>
                                        </p:attrNameLst>
                                      </p:cBhvr>
                                      <p:to>
                                        <p:strVal val="visible"/>
                                      </p:to>
                                    </p:set>
                                    <p:animEffect transition="in" filter="wheel(1)">
                                      <p:cBhvr>
                                        <p:cTn id="142" dur="2000"/>
                                        <p:tgtEl>
                                          <p:spTgt spid="4099">
                                            <p:txEl>
                                              <p:charRg st="4" end="4"/>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1" end="1"/>
                                            </p:txEl>
                                          </p:spTgt>
                                        </p:tgtEl>
                                        <p:attrNameLst>
                                          <p:attrName>style.visibility</p:attrName>
                                        </p:attrNameLst>
                                      </p:cBhvr>
                                      <p:to>
                                        <p:strVal val="visible"/>
                                      </p:to>
                                    </p:set>
                                    <p:animEffect transition="in" filter="wheel(1)">
                                      <p:cBhvr>
                                        <p:cTn id="147" dur="2000"/>
                                        <p:tgtEl>
                                          <p:spTgt spid="4099">
                                            <p:txEl>
                                              <p:charRg st="1" end="1"/>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2" end="2"/>
                                            </p:txEl>
                                          </p:spTgt>
                                        </p:tgtEl>
                                        <p:attrNameLst>
                                          <p:attrName>style.visibility</p:attrName>
                                        </p:attrNameLst>
                                      </p:cBhvr>
                                      <p:to>
                                        <p:strVal val="visible"/>
                                      </p:to>
                                    </p:set>
                                    <p:animEffect transition="in" filter="wheel(1)">
                                      <p:cBhvr>
                                        <p:cTn id="152" dur="2000"/>
                                        <p:tgtEl>
                                          <p:spTgt spid="4099">
                                            <p:txEl>
                                              <p:charRg st="2" end="2"/>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3" end="3"/>
                                            </p:txEl>
                                          </p:spTgt>
                                        </p:tgtEl>
                                        <p:attrNameLst>
                                          <p:attrName>style.visibility</p:attrName>
                                        </p:attrNameLst>
                                      </p:cBhvr>
                                      <p:to>
                                        <p:strVal val="visible"/>
                                      </p:to>
                                    </p:set>
                                    <p:animEffect transition="in" filter="wheel(1)">
                                      <p:cBhvr>
                                        <p:cTn id="157" dur="2000"/>
                                        <p:tgtEl>
                                          <p:spTgt spid="4099">
                                            <p:txEl>
                                              <p:charRg st="3" end="3"/>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4" end="4"/>
                                            </p:txEl>
                                          </p:spTgt>
                                        </p:tgtEl>
                                        <p:attrNameLst>
                                          <p:attrName>style.visibility</p:attrName>
                                        </p:attrNameLst>
                                      </p:cBhvr>
                                      <p:to>
                                        <p:strVal val="visible"/>
                                      </p:to>
                                    </p:set>
                                    <p:animEffect transition="in" filter="wheel(1)">
                                      <p:cBhvr>
                                        <p:cTn id="162" dur="2000"/>
                                        <p:tgtEl>
                                          <p:spTgt spid="4099">
                                            <p:txEl>
                                              <p:charRg st="4" end="4"/>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4" end="4"/>
                                            </p:txEl>
                                          </p:spTgt>
                                        </p:tgtEl>
                                        <p:attrNameLst>
                                          <p:attrName>style.visibility</p:attrName>
                                        </p:attrNameLst>
                                      </p:cBhvr>
                                      <p:to>
                                        <p:strVal val="visible"/>
                                      </p:to>
                                    </p:set>
                                    <p:animEffect transition="in" filter="wheel(1)">
                                      <p:cBhvr>
                                        <p:cTn id="167" dur="2000"/>
                                        <p:tgtEl>
                                          <p:spTgt spid="4099">
                                            <p:txEl>
                                              <p:charRg st="4" end="4"/>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1" presetClass="entr" presetSubtype="1" fill="hold" nodeType="clickEffect">
                                  <p:stCondLst>
                                    <p:cond delay="0"/>
                                  </p:stCondLst>
                                  <p:childTnLst>
                                    <p:set>
                                      <p:cBhvr>
                                        <p:cTn id="171" dur="1" fill="hold">
                                          <p:stCondLst>
                                            <p:cond delay="0"/>
                                          </p:stCondLst>
                                        </p:cTn>
                                        <p:tgtEl>
                                          <p:spTgt spid="4099">
                                            <p:txEl>
                                              <p:charRg st="1" end="1"/>
                                            </p:txEl>
                                          </p:spTgt>
                                        </p:tgtEl>
                                        <p:attrNameLst>
                                          <p:attrName>style.visibility</p:attrName>
                                        </p:attrNameLst>
                                      </p:cBhvr>
                                      <p:to>
                                        <p:strVal val="visible"/>
                                      </p:to>
                                    </p:set>
                                    <p:animEffect transition="in" filter="wheel(1)">
                                      <p:cBhvr>
                                        <p:cTn id="172" dur="2000"/>
                                        <p:tgtEl>
                                          <p:spTgt spid="4099">
                                            <p:txEl>
                                              <p:charRg st="1" end="1"/>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1" presetClass="entr" presetSubtype="1" fill="hold" nodeType="clickEffect">
                                  <p:stCondLst>
                                    <p:cond delay="0"/>
                                  </p:stCondLst>
                                  <p:childTnLst>
                                    <p:set>
                                      <p:cBhvr>
                                        <p:cTn id="176" dur="1" fill="hold">
                                          <p:stCondLst>
                                            <p:cond delay="0"/>
                                          </p:stCondLst>
                                        </p:cTn>
                                        <p:tgtEl>
                                          <p:spTgt spid="4099">
                                            <p:txEl>
                                              <p:charRg st="81" end="223"/>
                                            </p:txEl>
                                          </p:spTgt>
                                        </p:tgtEl>
                                        <p:attrNameLst>
                                          <p:attrName>style.visibility</p:attrName>
                                        </p:attrNameLst>
                                      </p:cBhvr>
                                      <p:to>
                                        <p:strVal val="visible"/>
                                      </p:to>
                                    </p:set>
                                    <p:animEffect transition="in" filter="wheel(1)">
                                      <p:cBhvr>
                                        <p:cTn id="177"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33045" y="1412875"/>
            <a:ext cx="8635365" cy="489966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未经批准离校</a:t>
            </a:r>
            <a:r>
              <a:rPr lang="zh-CN" altLang="en-US" sz="2400" dirty="0">
                <a:solidFill>
                  <a:srgbClr val="FF0000"/>
                </a:solidFill>
                <a:latin typeface="+mn-ea"/>
                <a:cs typeface="+mn-ea"/>
              </a:rPr>
              <a:t>连续两周</a:t>
            </a:r>
            <a:r>
              <a:rPr lang="zh-CN" altLang="en-US" sz="2400" dirty="0">
                <a:latin typeface="+mn-ea"/>
                <a:cs typeface="+mn-ea"/>
              </a:rPr>
              <a:t>未参加学院规定的教学活动，或超过学院规定期限未注册而又无正当事由的，按退学处理</a:t>
            </a:r>
            <a:r>
              <a:rPr lang="zh-CN" altLang="en-US" sz="2400" dirty="0">
                <a:latin typeface="+mn-ea"/>
                <a:cs typeface="+mn-ea"/>
              </a:rPr>
              <a:t>。</a:t>
            </a: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第十五条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学生一学期累计缺课（旷课、病假、事假、迟到、早退等折成的缺课时数，公假可不记）时数，达到该学期总学时</a:t>
            </a:r>
            <a:r>
              <a:rPr lang="zh-CN" altLang="en-US" sz="2400" dirty="0">
                <a:solidFill>
                  <a:srgbClr val="FF0000"/>
                </a:solidFill>
                <a:latin typeface="+mn-ea"/>
                <a:cs typeface="+mn-ea"/>
                <a:sym typeface="+mn-ea"/>
              </a:rPr>
              <a:t>三分之一及以上</a:t>
            </a:r>
            <a:r>
              <a:rPr lang="zh-CN" altLang="en-US" sz="2400" dirty="0">
                <a:latin typeface="+mn-ea"/>
                <a:cs typeface="+mn-ea"/>
                <a:sym typeface="+mn-ea"/>
              </a:rPr>
              <a:t>者，作休学处理</a:t>
            </a:r>
            <a:r>
              <a:rPr lang="zh-CN" altLang="en-US" sz="2400" dirty="0">
                <a:latin typeface="+mn-ea"/>
                <a:cs typeface="+mn-ea"/>
                <a:sym typeface="+mn-ea"/>
              </a:rPr>
              <a:t>。</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467360" y="476250"/>
            <a:ext cx="8285480" cy="73406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第五章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旷课、缺课的处理</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3" end="3"/>
                                            </p:txEl>
                                          </p:spTgt>
                                        </p:tgtEl>
                                        <p:attrNameLst>
                                          <p:attrName>style.visibility</p:attrName>
                                        </p:attrNameLst>
                                      </p:cBhvr>
                                      <p:to>
                                        <p:strVal val="visible"/>
                                      </p:to>
                                    </p:set>
                                    <p:animEffect transition="in" filter="wheel(1)">
                                      <p:cBhvr>
                                        <p:cTn id="52" dur="2000"/>
                                        <p:tgtEl>
                                          <p:spTgt spid="4099">
                                            <p:txEl>
                                              <p:char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4" end="4"/>
                                            </p:txEl>
                                          </p:spTgt>
                                        </p:tgtEl>
                                        <p:attrNameLst>
                                          <p:attrName>style.visibility</p:attrName>
                                        </p:attrNameLst>
                                      </p:cBhvr>
                                      <p:to>
                                        <p:strVal val="visible"/>
                                      </p:to>
                                    </p:set>
                                    <p:animEffect transition="in" filter="wheel(1)">
                                      <p:cBhvr>
                                        <p:cTn id="82" dur="2000"/>
                                        <p:tgtEl>
                                          <p:spTgt spid="4099">
                                            <p:txEl>
                                              <p:char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5" end="5"/>
                                            </p:txEl>
                                          </p:spTgt>
                                        </p:tgtEl>
                                        <p:attrNameLst>
                                          <p:attrName>style.visibility</p:attrName>
                                        </p:attrNameLst>
                                      </p:cBhvr>
                                      <p:to>
                                        <p:strVal val="visible"/>
                                      </p:to>
                                    </p:set>
                                    <p:animEffect transition="in" filter="wheel(1)">
                                      <p:cBhvr>
                                        <p:cTn id="87" dur="2000"/>
                                        <p:tgtEl>
                                          <p:spTgt spid="4099">
                                            <p:txEl>
                                              <p:char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6" end="6"/>
                                            </p:txEl>
                                          </p:spTgt>
                                        </p:tgtEl>
                                        <p:attrNameLst>
                                          <p:attrName>style.visibility</p:attrName>
                                        </p:attrNameLst>
                                      </p:cBhvr>
                                      <p:to>
                                        <p:strVal val="visible"/>
                                      </p:to>
                                    </p:set>
                                    <p:animEffect transition="in" filter="wheel(1)">
                                      <p:cBhvr>
                                        <p:cTn id="92" dur="2000"/>
                                        <p:tgtEl>
                                          <p:spTgt spid="4099">
                                            <p:txEl>
                                              <p:char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7" end="7"/>
                                            </p:txEl>
                                          </p:spTgt>
                                        </p:tgtEl>
                                        <p:attrNameLst>
                                          <p:attrName>style.visibility</p:attrName>
                                        </p:attrNameLst>
                                      </p:cBhvr>
                                      <p:to>
                                        <p:strVal val="visible"/>
                                      </p:to>
                                    </p:set>
                                    <p:animEffect transition="in" filter="wheel(1)">
                                      <p:cBhvr>
                                        <p:cTn id="97" dur="2000"/>
                                        <p:tgtEl>
                                          <p:spTgt spid="4099">
                                            <p:txEl>
                                              <p:char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8" end="8"/>
                                            </p:txEl>
                                          </p:spTgt>
                                        </p:tgtEl>
                                        <p:attrNameLst>
                                          <p:attrName>style.visibility</p:attrName>
                                        </p:attrNameLst>
                                      </p:cBhvr>
                                      <p:to>
                                        <p:strVal val="visible"/>
                                      </p:to>
                                    </p:set>
                                    <p:animEffect transition="in" filter="wheel(1)">
                                      <p:cBhvr>
                                        <p:cTn id="102" dur="2000"/>
                                        <p:tgtEl>
                                          <p:spTgt spid="4099">
                                            <p:txEl>
                                              <p:char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1" end="1"/>
                                            </p:txEl>
                                          </p:spTgt>
                                        </p:tgtEl>
                                        <p:attrNameLst>
                                          <p:attrName>style.visibility</p:attrName>
                                        </p:attrNameLst>
                                      </p:cBhvr>
                                      <p:to>
                                        <p:strVal val="visible"/>
                                      </p:to>
                                    </p:set>
                                    <p:animEffect transition="in" filter="wheel(1)">
                                      <p:cBhvr>
                                        <p:cTn id="107" dur="2000"/>
                                        <p:tgtEl>
                                          <p:spTgt spid="4099">
                                            <p:txEl>
                                              <p:char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2" end="2"/>
                                            </p:txEl>
                                          </p:spTgt>
                                        </p:tgtEl>
                                        <p:attrNameLst>
                                          <p:attrName>style.visibility</p:attrName>
                                        </p:attrNameLst>
                                      </p:cBhvr>
                                      <p:to>
                                        <p:strVal val="visible"/>
                                      </p:to>
                                    </p:set>
                                    <p:animEffect transition="in" filter="wheel(1)">
                                      <p:cBhvr>
                                        <p:cTn id="112" dur="2000"/>
                                        <p:tgtEl>
                                          <p:spTgt spid="4099">
                                            <p:txEl>
                                              <p:charRg st="2" end="2"/>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3" end="3"/>
                                            </p:txEl>
                                          </p:spTgt>
                                        </p:tgtEl>
                                        <p:attrNameLst>
                                          <p:attrName>style.visibility</p:attrName>
                                        </p:attrNameLst>
                                      </p:cBhvr>
                                      <p:to>
                                        <p:strVal val="visible"/>
                                      </p:to>
                                    </p:set>
                                    <p:animEffect transition="in" filter="wheel(1)">
                                      <p:cBhvr>
                                        <p:cTn id="117" dur="2000"/>
                                        <p:tgtEl>
                                          <p:spTgt spid="4099">
                                            <p:txEl>
                                              <p:charRg st="3" end="3"/>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4" end="4"/>
                                            </p:txEl>
                                          </p:spTgt>
                                        </p:tgtEl>
                                        <p:attrNameLst>
                                          <p:attrName>style.visibility</p:attrName>
                                        </p:attrNameLst>
                                      </p:cBhvr>
                                      <p:to>
                                        <p:strVal val="visible"/>
                                      </p:to>
                                    </p:set>
                                    <p:animEffect transition="in" filter="wheel(1)">
                                      <p:cBhvr>
                                        <p:cTn id="122" dur="2000"/>
                                        <p:tgtEl>
                                          <p:spTgt spid="4099">
                                            <p:txEl>
                                              <p:charRg st="4" end="4"/>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1" end="1"/>
                                            </p:txEl>
                                          </p:spTgt>
                                        </p:tgtEl>
                                        <p:attrNameLst>
                                          <p:attrName>style.visibility</p:attrName>
                                        </p:attrNameLst>
                                      </p:cBhvr>
                                      <p:to>
                                        <p:strVal val="visible"/>
                                      </p:to>
                                    </p:set>
                                    <p:animEffect transition="in" filter="wheel(1)">
                                      <p:cBhvr>
                                        <p:cTn id="127" dur="2000"/>
                                        <p:tgtEl>
                                          <p:spTgt spid="4099">
                                            <p:txEl>
                                              <p:charRg st="1" end="1"/>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2" end="2"/>
                                            </p:txEl>
                                          </p:spTgt>
                                        </p:tgtEl>
                                        <p:attrNameLst>
                                          <p:attrName>style.visibility</p:attrName>
                                        </p:attrNameLst>
                                      </p:cBhvr>
                                      <p:to>
                                        <p:strVal val="visible"/>
                                      </p:to>
                                    </p:set>
                                    <p:animEffect transition="in" filter="wheel(1)">
                                      <p:cBhvr>
                                        <p:cTn id="132" dur="2000"/>
                                        <p:tgtEl>
                                          <p:spTgt spid="4099">
                                            <p:txEl>
                                              <p:charRg st="2" end="2"/>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3" end="3"/>
                                            </p:txEl>
                                          </p:spTgt>
                                        </p:tgtEl>
                                        <p:attrNameLst>
                                          <p:attrName>style.visibility</p:attrName>
                                        </p:attrNameLst>
                                      </p:cBhvr>
                                      <p:to>
                                        <p:strVal val="visible"/>
                                      </p:to>
                                    </p:set>
                                    <p:animEffect transition="in" filter="wheel(1)">
                                      <p:cBhvr>
                                        <p:cTn id="137" dur="2000"/>
                                        <p:tgtEl>
                                          <p:spTgt spid="4099">
                                            <p:txEl>
                                              <p:charRg st="3" end="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4" end="4"/>
                                            </p:txEl>
                                          </p:spTgt>
                                        </p:tgtEl>
                                        <p:attrNameLst>
                                          <p:attrName>style.visibility</p:attrName>
                                        </p:attrNameLst>
                                      </p:cBhvr>
                                      <p:to>
                                        <p:strVal val="visible"/>
                                      </p:to>
                                    </p:set>
                                    <p:animEffect transition="in" filter="wheel(1)">
                                      <p:cBhvr>
                                        <p:cTn id="142" dur="2000"/>
                                        <p:tgtEl>
                                          <p:spTgt spid="4099">
                                            <p:txEl>
                                              <p:charRg st="4" end="4"/>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1" end="1"/>
                                            </p:txEl>
                                          </p:spTgt>
                                        </p:tgtEl>
                                        <p:attrNameLst>
                                          <p:attrName>style.visibility</p:attrName>
                                        </p:attrNameLst>
                                      </p:cBhvr>
                                      <p:to>
                                        <p:strVal val="visible"/>
                                      </p:to>
                                    </p:set>
                                    <p:animEffect transition="in" filter="wheel(1)">
                                      <p:cBhvr>
                                        <p:cTn id="147" dur="2000"/>
                                        <p:tgtEl>
                                          <p:spTgt spid="4099">
                                            <p:txEl>
                                              <p:charRg st="1" end="1"/>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2" end="2"/>
                                            </p:txEl>
                                          </p:spTgt>
                                        </p:tgtEl>
                                        <p:attrNameLst>
                                          <p:attrName>style.visibility</p:attrName>
                                        </p:attrNameLst>
                                      </p:cBhvr>
                                      <p:to>
                                        <p:strVal val="visible"/>
                                      </p:to>
                                    </p:set>
                                    <p:animEffect transition="in" filter="wheel(1)">
                                      <p:cBhvr>
                                        <p:cTn id="152" dur="2000"/>
                                        <p:tgtEl>
                                          <p:spTgt spid="4099">
                                            <p:txEl>
                                              <p:charRg st="2" end="2"/>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3" end="3"/>
                                            </p:txEl>
                                          </p:spTgt>
                                        </p:tgtEl>
                                        <p:attrNameLst>
                                          <p:attrName>style.visibility</p:attrName>
                                        </p:attrNameLst>
                                      </p:cBhvr>
                                      <p:to>
                                        <p:strVal val="visible"/>
                                      </p:to>
                                    </p:set>
                                    <p:animEffect transition="in" filter="wheel(1)">
                                      <p:cBhvr>
                                        <p:cTn id="157" dur="2000"/>
                                        <p:tgtEl>
                                          <p:spTgt spid="4099">
                                            <p:txEl>
                                              <p:charRg st="3" end="3"/>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4" end="4"/>
                                            </p:txEl>
                                          </p:spTgt>
                                        </p:tgtEl>
                                        <p:attrNameLst>
                                          <p:attrName>style.visibility</p:attrName>
                                        </p:attrNameLst>
                                      </p:cBhvr>
                                      <p:to>
                                        <p:strVal val="visible"/>
                                      </p:to>
                                    </p:set>
                                    <p:animEffect transition="in" filter="wheel(1)">
                                      <p:cBhvr>
                                        <p:cTn id="162" dur="2000"/>
                                        <p:tgtEl>
                                          <p:spTgt spid="4099">
                                            <p:txEl>
                                              <p:charRg st="4" end="4"/>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4" end="4"/>
                                            </p:txEl>
                                          </p:spTgt>
                                        </p:tgtEl>
                                        <p:attrNameLst>
                                          <p:attrName>style.visibility</p:attrName>
                                        </p:attrNameLst>
                                      </p:cBhvr>
                                      <p:to>
                                        <p:strVal val="visible"/>
                                      </p:to>
                                    </p:set>
                                    <p:animEffect transition="in" filter="wheel(1)">
                                      <p:cBhvr>
                                        <p:cTn id="167" dur="2000"/>
                                        <p:tgtEl>
                                          <p:spTgt spid="4099">
                                            <p:txEl>
                                              <p:charRg st="4" end="4"/>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1" presetClass="entr" presetSubtype="1" fill="hold" nodeType="clickEffect">
                                  <p:stCondLst>
                                    <p:cond delay="0"/>
                                  </p:stCondLst>
                                  <p:childTnLst>
                                    <p:set>
                                      <p:cBhvr>
                                        <p:cTn id="171" dur="1" fill="hold">
                                          <p:stCondLst>
                                            <p:cond delay="0"/>
                                          </p:stCondLst>
                                        </p:cTn>
                                        <p:tgtEl>
                                          <p:spTgt spid="4099">
                                            <p:txEl>
                                              <p:charRg st="1" end="1"/>
                                            </p:txEl>
                                          </p:spTgt>
                                        </p:tgtEl>
                                        <p:attrNameLst>
                                          <p:attrName>style.visibility</p:attrName>
                                        </p:attrNameLst>
                                      </p:cBhvr>
                                      <p:to>
                                        <p:strVal val="visible"/>
                                      </p:to>
                                    </p:set>
                                    <p:animEffect transition="in" filter="wheel(1)">
                                      <p:cBhvr>
                                        <p:cTn id="172" dur="2000"/>
                                        <p:tgtEl>
                                          <p:spTgt spid="4099">
                                            <p:txEl>
                                              <p:charRg st="1" end="1"/>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1" presetClass="entr" presetSubtype="1" fill="hold" nodeType="clickEffect">
                                  <p:stCondLst>
                                    <p:cond delay="0"/>
                                  </p:stCondLst>
                                  <p:childTnLst>
                                    <p:set>
                                      <p:cBhvr>
                                        <p:cTn id="176" dur="1" fill="hold">
                                          <p:stCondLst>
                                            <p:cond delay="0"/>
                                          </p:stCondLst>
                                        </p:cTn>
                                        <p:tgtEl>
                                          <p:spTgt spid="4099">
                                            <p:txEl>
                                              <p:charRg st="81" end="223"/>
                                            </p:txEl>
                                          </p:spTgt>
                                        </p:tgtEl>
                                        <p:attrNameLst>
                                          <p:attrName>style.visibility</p:attrName>
                                        </p:attrNameLst>
                                      </p:cBhvr>
                                      <p:to>
                                        <p:strVal val="visible"/>
                                      </p:to>
                                    </p:set>
                                    <p:animEffect transition="in" filter="wheel(1)">
                                      <p:cBhvr>
                                        <p:cTn id="177" dur="2000"/>
                                        <p:tgtEl>
                                          <p:spTgt spid="4099">
                                            <p:txEl>
                                              <p:charRg st="81" end="2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916430"/>
            <a:ext cx="874204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第八条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在考场有下列行为之一属</a:t>
            </a:r>
            <a:r>
              <a:rPr lang="zh-CN" altLang="en-US" sz="2400" dirty="0">
                <a:solidFill>
                  <a:srgbClr val="FF0000"/>
                </a:solidFill>
                <a:highlight>
                  <a:srgbClr val="FFFF00"/>
                </a:highlight>
                <a:latin typeface="+mn-ea"/>
                <a:cs typeface="+mn-ea"/>
              </a:rPr>
              <a:t>违反考场纪律</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1.不携带规定的证件参加考试；</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2.至发卷时在座位上（含抽屉、桌面、座位旁）仍有禁止带入的物品；</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3.不按指定位置就座，且不服从监考人员调动；</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4.开考后移动通讯工具响铃。</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5.考试开始信号发出前答题或考试结束信号发出后继续答题；</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6.不按时交卷；</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7.考试过程中东张西望，有偷看他人试卷嫌疑；</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8.开卷考试过程中擅自借用他人的书、笔记、资料、计算器等物品；</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广东机电职业技术学院学生考试纪律与违纪处分规定</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考试纪律</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r>
              <a:rPr lang="en-US" altLang="zh-CN" sz="4400" b="1" dirty="0">
                <a:solidFill>
                  <a:srgbClr val="FF0000"/>
                </a:solidFill>
                <a:latin typeface="Arial" panose="020B0604020202020204" pitchFamily="34" charset="0"/>
                <a:ea typeface="宋体" panose="02010600030101010101" pitchFamily="2" charset="-122"/>
              </a:rPr>
              <a:t>       </a:t>
            </a:r>
            <a:endParaRPr lang="en-US" altLang="zh-CN" sz="4400" b="1" dirty="0">
              <a:solidFill>
                <a:srgbClr val="FF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6" end="6"/>
                                            </p:txEl>
                                          </p:spTgt>
                                        </p:tgtEl>
                                        <p:attrNameLst>
                                          <p:attrName>style.visibility</p:attrName>
                                        </p:attrNameLst>
                                      </p:cBhvr>
                                      <p:to>
                                        <p:strVal val="visible"/>
                                      </p:to>
                                    </p:set>
                                    <p:animEffect transition="in" filter="wheel(1)">
                                      <p:cBhvr>
                                        <p:cTn id="37" dur="2000"/>
                                        <p:tgtEl>
                                          <p:spTgt spid="4099">
                                            <p:txEl>
                                              <p:char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7" end="7"/>
                                            </p:txEl>
                                          </p:spTgt>
                                        </p:tgtEl>
                                        <p:attrNameLst>
                                          <p:attrName>style.visibility</p:attrName>
                                        </p:attrNameLst>
                                      </p:cBhvr>
                                      <p:to>
                                        <p:strVal val="visible"/>
                                      </p:to>
                                    </p:set>
                                    <p:animEffect transition="in" filter="wheel(1)">
                                      <p:cBhvr>
                                        <p:cTn id="42" dur="2000"/>
                                        <p:tgtEl>
                                          <p:spTgt spid="4099">
                                            <p:txEl>
                                              <p:char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8" end="8"/>
                                            </p:txEl>
                                          </p:spTgt>
                                        </p:tgtEl>
                                        <p:attrNameLst>
                                          <p:attrName>style.visibility</p:attrName>
                                        </p:attrNameLst>
                                      </p:cBhvr>
                                      <p:to>
                                        <p:strVal val="visible"/>
                                      </p:to>
                                    </p:set>
                                    <p:animEffect transition="in" filter="wheel(1)">
                                      <p:cBhvr>
                                        <p:cTn id="47" dur="2000"/>
                                        <p:tgtEl>
                                          <p:spTgt spid="4099">
                                            <p:txEl>
                                              <p:char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9" end="9"/>
                                            </p:txEl>
                                          </p:spTgt>
                                        </p:tgtEl>
                                        <p:attrNameLst>
                                          <p:attrName>style.visibility</p:attrName>
                                        </p:attrNameLst>
                                      </p:cBhvr>
                                      <p:to>
                                        <p:strVal val="visible"/>
                                      </p:to>
                                    </p:set>
                                    <p:animEffect transition="in" filter="wheel(1)">
                                      <p:cBhvr>
                                        <p:cTn id="52" dur="2000"/>
                                        <p:tgtEl>
                                          <p:spTgt spid="4099">
                                            <p:txEl>
                                              <p:char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81" end="223"/>
                                            </p:txEl>
                                          </p:spTgt>
                                        </p:tgtEl>
                                        <p:attrNameLst>
                                          <p:attrName>style.visibility</p:attrName>
                                        </p:attrNameLst>
                                      </p:cBhvr>
                                      <p:to>
                                        <p:strVal val="visible"/>
                                      </p:to>
                                    </p:set>
                                    <p:animEffect transition="in" filter="wheel(1)">
                                      <p:cBhvr>
                                        <p:cTn id="57" dur="2000"/>
                                        <p:tgtEl>
                                          <p:spTgt spid="4099">
                                            <p:txEl>
                                              <p:charRg st="81" end="22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10820" y="1700530"/>
            <a:ext cx="874204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第八条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在考场有下列行为之一属</a:t>
            </a:r>
            <a:r>
              <a:rPr lang="zh-CN" altLang="en-US" sz="2400" dirty="0">
                <a:solidFill>
                  <a:srgbClr val="FF0000"/>
                </a:solidFill>
                <a:highlight>
                  <a:srgbClr val="FFFF00"/>
                </a:highlight>
                <a:latin typeface="+mn-ea"/>
                <a:cs typeface="+mn-ea"/>
              </a:rPr>
              <a:t>违反考场纪律</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9.他人强拿自己的答卷、草稿纸等而未加制止；</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10.交卷后仍在考场逗留或在考场附近喧哗或实施其他影响考场秩序行为；</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11.其他未达到严重违反考场纪律的违纪行为。</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考试纪律</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1" end="1"/>
                                            </p:txEl>
                                          </p:spTgt>
                                        </p:tgtEl>
                                        <p:attrNameLst>
                                          <p:attrName>style.visibility</p:attrName>
                                        </p:attrNameLst>
                                      </p:cBhvr>
                                      <p:to>
                                        <p:strVal val="visible"/>
                                      </p:to>
                                    </p:set>
                                    <p:animEffect transition="in" filter="wheel(1)">
                                      <p:cBhvr>
                                        <p:cTn id="22" dur="2000"/>
                                        <p:tgtEl>
                                          <p:spTgt spid="4099">
                                            <p:txEl>
                                              <p:char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2" end="2"/>
                                            </p:txEl>
                                          </p:spTgt>
                                        </p:tgtEl>
                                        <p:attrNameLst>
                                          <p:attrName>style.visibility</p:attrName>
                                        </p:attrNameLst>
                                      </p:cBhvr>
                                      <p:to>
                                        <p:strVal val="visible"/>
                                      </p:to>
                                    </p:set>
                                    <p:animEffect transition="in" filter="wheel(1)">
                                      <p:cBhvr>
                                        <p:cTn id="27" dur="2000"/>
                                        <p:tgtEl>
                                          <p:spTgt spid="4099">
                                            <p:txEl>
                                              <p:char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3" end="3"/>
                                            </p:txEl>
                                          </p:spTgt>
                                        </p:tgtEl>
                                        <p:attrNameLst>
                                          <p:attrName>style.visibility</p:attrName>
                                        </p:attrNameLst>
                                      </p:cBhvr>
                                      <p:to>
                                        <p:strVal val="visible"/>
                                      </p:to>
                                    </p:set>
                                    <p:animEffect transition="in" filter="wheel(1)">
                                      <p:cBhvr>
                                        <p:cTn id="32" dur="2000"/>
                                        <p:tgtEl>
                                          <p:spTgt spid="4099">
                                            <p:txEl>
                                              <p:char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4" end="4"/>
                                            </p:txEl>
                                          </p:spTgt>
                                        </p:tgtEl>
                                        <p:attrNameLst>
                                          <p:attrName>style.visibility</p:attrName>
                                        </p:attrNameLst>
                                      </p:cBhvr>
                                      <p:to>
                                        <p:strVal val="visible"/>
                                      </p:to>
                                    </p:set>
                                    <p:animEffect transition="in" filter="wheel(1)">
                                      <p:cBhvr>
                                        <p:cTn id="37" dur="2000"/>
                                        <p:tgtEl>
                                          <p:spTgt spid="4099">
                                            <p:txEl>
                                              <p:char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6" end="6"/>
                                            </p:txEl>
                                          </p:spTgt>
                                        </p:tgtEl>
                                        <p:attrNameLst>
                                          <p:attrName>style.visibility</p:attrName>
                                        </p:attrNameLst>
                                      </p:cBhvr>
                                      <p:to>
                                        <p:strVal val="visible"/>
                                      </p:to>
                                    </p:set>
                                    <p:animEffect transition="in" filter="wheel(1)">
                                      <p:cBhvr>
                                        <p:cTn id="47" dur="2000"/>
                                        <p:tgtEl>
                                          <p:spTgt spid="4099">
                                            <p:txEl>
                                              <p:char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7" end="7"/>
                                            </p:txEl>
                                          </p:spTgt>
                                        </p:tgtEl>
                                        <p:attrNameLst>
                                          <p:attrName>style.visibility</p:attrName>
                                        </p:attrNameLst>
                                      </p:cBhvr>
                                      <p:to>
                                        <p:strVal val="visible"/>
                                      </p:to>
                                    </p:set>
                                    <p:animEffect transition="in" filter="wheel(1)">
                                      <p:cBhvr>
                                        <p:cTn id="52" dur="2000"/>
                                        <p:tgtEl>
                                          <p:spTgt spid="4099">
                                            <p:txEl>
                                              <p:char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8" end="8"/>
                                            </p:txEl>
                                          </p:spTgt>
                                        </p:tgtEl>
                                        <p:attrNameLst>
                                          <p:attrName>style.visibility</p:attrName>
                                        </p:attrNameLst>
                                      </p:cBhvr>
                                      <p:to>
                                        <p:strVal val="visible"/>
                                      </p:to>
                                    </p:set>
                                    <p:animEffect transition="in" filter="wheel(1)">
                                      <p:cBhvr>
                                        <p:cTn id="57" dur="2000"/>
                                        <p:tgtEl>
                                          <p:spTgt spid="4099">
                                            <p:txEl>
                                              <p:char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9" end="9"/>
                                            </p:txEl>
                                          </p:spTgt>
                                        </p:tgtEl>
                                        <p:attrNameLst>
                                          <p:attrName>style.visibility</p:attrName>
                                        </p:attrNameLst>
                                      </p:cBhvr>
                                      <p:to>
                                        <p:strVal val="visible"/>
                                      </p:to>
                                    </p:set>
                                    <p:animEffect transition="in" filter="wheel(1)">
                                      <p:cBhvr>
                                        <p:cTn id="62" dur="2000"/>
                                        <p:tgtEl>
                                          <p:spTgt spid="4099">
                                            <p:txEl>
                                              <p:char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81" end="223"/>
                                            </p:txEl>
                                          </p:spTgt>
                                        </p:tgtEl>
                                        <p:attrNameLst>
                                          <p:attrName>style.visibility</p:attrName>
                                        </p:attrNameLst>
                                      </p:cBhvr>
                                      <p:to>
                                        <p:strVal val="visible"/>
                                      </p:to>
                                    </p:set>
                                    <p:animEffect transition="in" filter="wheel(1)">
                                      <p:cBhvr>
                                        <p:cTn id="67" dur="2000"/>
                                        <p:tgtEl>
                                          <p:spTgt spid="4099">
                                            <p:txEl>
                                              <p:charRg st="81" end="22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3" end="3"/>
                                            </p:txEl>
                                          </p:spTgt>
                                        </p:tgtEl>
                                        <p:attrNameLst>
                                          <p:attrName>style.visibility</p:attrName>
                                        </p:attrNameLst>
                                      </p:cBhvr>
                                      <p:to>
                                        <p:strVal val="visible"/>
                                      </p:to>
                                    </p:set>
                                    <p:animEffect transition="in" filter="wheel(1)">
                                      <p:cBhvr>
                                        <p:cTn id="72" dur="2000"/>
                                        <p:tgtEl>
                                          <p:spTgt spid="4099">
                                            <p:txEl>
                                              <p:char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4" end="4"/>
                                            </p:txEl>
                                          </p:spTgt>
                                        </p:tgtEl>
                                        <p:attrNameLst>
                                          <p:attrName>style.visibility</p:attrName>
                                        </p:attrNameLst>
                                      </p:cBhvr>
                                      <p:to>
                                        <p:strVal val="visible"/>
                                      </p:to>
                                    </p:set>
                                    <p:animEffect transition="in" filter="wheel(1)">
                                      <p:cBhvr>
                                        <p:cTn id="7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10820" y="1700530"/>
            <a:ext cx="874204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第九条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在考场有下列行为之一属</a:t>
            </a:r>
            <a:r>
              <a:rPr lang="zh-CN" altLang="en-US" sz="2400" dirty="0">
                <a:solidFill>
                  <a:srgbClr val="FF0000"/>
                </a:solidFill>
                <a:highlight>
                  <a:srgbClr val="FFFF00"/>
                </a:highlight>
                <a:latin typeface="+mn-ea"/>
                <a:cs typeface="+mn-ea"/>
              </a:rPr>
              <a:t>严重违反考场纪律</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1.在考试过程中，两次及以上违反考场纪律；</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2.在考试过程中旁窥、交头接耳、互打暗号、手势；</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3.用规定以外的纸答题或者在试卷规定位置以外的地方书写姓名；</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4.学号（考号）或被认定以其他方式在答卷上标记信息；</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5.将试卷、答卷(含答题卡、答题纸等)、草稿纸等考试用纸带出考场；</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6.考试过程中未经监考人员同意擅自进出考场；</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7.故意扰乱考场秩序或拒绝考试工作人员履行职责；</a:t>
            </a: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考试纪律</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5" end="5"/>
                                            </p:txEl>
                                          </p:spTgt>
                                        </p:tgtEl>
                                        <p:attrNameLst>
                                          <p:attrName>style.visibility</p:attrName>
                                        </p:attrNameLst>
                                      </p:cBhvr>
                                      <p:to>
                                        <p:strVal val="visible"/>
                                      </p:to>
                                    </p:set>
                                    <p:animEffect transition="in" filter="wheel(1)">
                                      <p:cBhvr>
                                        <p:cTn id="37" dur="2000"/>
                                        <p:tgtEl>
                                          <p:spTgt spid="4099">
                                            <p:txEl>
                                              <p:char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6" end="6"/>
                                            </p:txEl>
                                          </p:spTgt>
                                        </p:tgtEl>
                                        <p:attrNameLst>
                                          <p:attrName>style.visibility</p:attrName>
                                        </p:attrNameLst>
                                      </p:cBhvr>
                                      <p:to>
                                        <p:strVal val="visible"/>
                                      </p:to>
                                    </p:set>
                                    <p:animEffect transition="in" filter="wheel(1)">
                                      <p:cBhvr>
                                        <p:cTn id="42" dur="2000"/>
                                        <p:tgtEl>
                                          <p:spTgt spid="4099">
                                            <p:txEl>
                                              <p:char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7" end="7"/>
                                            </p:txEl>
                                          </p:spTgt>
                                        </p:tgtEl>
                                        <p:attrNameLst>
                                          <p:attrName>style.visibility</p:attrName>
                                        </p:attrNameLst>
                                      </p:cBhvr>
                                      <p:to>
                                        <p:strVal val="visible"/>
                                      </p:to>
                                    </p:set>
                                    <p:animEffect transition="in" filter="wheel(1)">
                                      <p:cBhvr>
                                        <p:cTn id="47" dur="2000"/>
                                        <p:tgtEl>
                                          <p:spTgt spid="4099">
                                            <p:txEl>
                                              <p:char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2" end="2"/>
                                            </p:txEl>
                                          </p:spTgt>
                                        </p:tgtEl>
                                        <p:attrNameLst>
                                          <p:attrName>style.visibility</p:attrName>
                                        </p:attrNameLst>
                                      </p:cBhvr>
                                      <p:to>
                                        <p:strVal val="visible"/>
                                      </p:to>
                                    </p:set>
                                    <p:animEffect transition="in" filter="wheel(1)">
                                      <p:cBhvr>
                                        <p:cTn id="57" dur="2000"/>
                                        <p:tgtEl>
                                          <p:spTgt spid="4099">
                                            <p:txEl>
                                              <p:char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5" end="5"/>
                                            </p:txEl>
                                          </p:spTgt>
                                        </p:tgtEl>
                                        <p:attrNameLst>
                                          <p:attrName>style.visibility</p:attrName>
                                        </p:attrNameLst>
                                      </p:cBhvr>
                                      <p:to>
                                        <p:strVal val="visible"/>
                                      </p:to>
                                    </p:set>
                                    <p:animEffect transition="in" filter="wheel(1)">
                                      <p:cBhvr>
                                        <p:cTn id="72" dur="2000"/>
                                        <p:tgtEl>
                                          <p:spTgt spid="4099">
                                            <p:txEl>
                                              <p:char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2" end="2"/>
                                            </p:txEl>
                                          </p:spTgt>
                                        </p:tgtEl>
                                        <p:attrNameLst>
                                          <p:attrName>style.visibility</p:attrName>
                                        </p:attrNameLst>
                                      </p:cBhvr>
                                      <p:to>
                                        <p:strVal val="visible"/>
                                      </p:to>
                                    </p:set>
                                    <p:animEffect transition="in" filter="wheel(1)">
                                      <p:cBhvr>
                                        <p:cTn id="82" dur="2000"/>
                                        <p:tgtEl>
                                          <p:spTgt spid="4099">
                                            <p:txEl>
                                              <p:char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1" end="1"/>
                                            </p:txEl>
                                          </p:spTgt>
                                        </p:tgtEl>
                                        <p:attrNameLst>
                                          <p:attrName>style.visibility</p:attrName>
                                        </p:attrNameLst>
                                      </p:cBhvr>
                                      <p:to>
                                        <p:strVal val="visible"/>
                                      </p:to>
                                    </p:set>
                                    <p:animEffect transition="in" filter="wheel(1)">
                                      <p:cBhvr>
                                        <p:cTn id="87" dur="2000"/>
                                        <p:tgtEl>
                                          <p:spTgt spid="4099">
                                            <p:txEl>
                                              <p:char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2" end="2"/>
                                            </p:txEl>
                                          </p:spTgt>
                                        </p:tgtEl>
                                        <p:attrNameLst>
                                          <p:attrName>style.visibility</p:attrName>
                                        </p:attrNameLst>
                                      </p:cBhvr>
                                      <p:to>
                                        <p:strVal val="visible"/>
                                      </p:to>
                                    </p:set>
                                    <p:animEffect transition="in" filter="wheel(1)">
                                      <p:cBhvr>
                                        <p:cTn id="92" dur="2000"/>
                                        <p:tgtEl>
                                          <p:spTgt spid="4099">
                                            <p:txEl>
                                              <p:charRg st="2" end="2"/>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3" end="3"/>
                                            </p:txEl>
                                          </p:spTgt>
                                        </p:tgtEl>
                                        <p:attrNameLst>
                                          <p:attrName>style.visibility</p:attrName>
                                        </p:attrNameLst>
                                      </p:cBhvr>
                                      <p:to>
                                        <p:strVal val="visible"/>
                                      </p:to>
                                    </p:set>
                                    <p:animEffect transition="in" filter="wheel(1)">
                                      <p:cBhvr>
                                        <p:cTn id="97" dur="2000"/>
                                        <p:tgtEl>
                                          <p:spTgt spid="4099">
                                            <p:txEl>
                                              <p:charRg st="3" end="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4" end="4"/>
                                            </p:txEl>
                                          </p:spTgt>
                                        </p:tgtEl>
                                        <p:attrNameLst>
                                          <p:attrName>style.visibility</p:attrName>
                                        </p:attrNameLst>
                                      </p:cBhvr>
                                      <p:to>
                                        <p:strVal val="visible"/>
                                      </p:to>
                                    </p:set>
                                    <p:animEffect transition="in" filter="wheel(1)">
                                      <p:cBhvr>
                                        <p:cTn id="102" dur="2000"/>
                                        <p:tgtEl>
                                          <p:spTgt spid="4099">
                                            <p:txEl>
                                              <p:charRg st="4" end="4"/>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1" end="1"/>
                                            </p:txEl>
                                          </p:spTgt>
                                        </p:tgtEl>
                                        <p:attrNameLst>
                                          <p:attrName>style.visibility</p:attrName>
                                        </p:attrNameLst>
                                      </p:cBhvr>
                                      <p:to>
                                        <p:strVal val="visible"/>
                                      </p:to>
                                    </p:set>
                                    <p:animEffect transition="in" filter="wheel(1)">
                                      <p:cBhvr>
                                        <p:cTn id="107" dur="2000"/>
                                        <p:tgtEl>
                                          <p:spTgt spid="4099">
                                            <p:txEl>
                                              <p:char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6" end="6"/>
                                            </p:txEl>
                                          </p:spTgt>
                                        </p:tgtEl>
                                        <p:attrNameLst>
                                          <p:attrName>style.visibility</p:attrName>
                                        </p:attrNameLst>
                                      </p:cBhvr>
                                      <p:to>
                                        <p:strVal val="visible"/>
                                      </p:to>
                                    </p:set>
                                    <p:animEffect transition="in" filter="wheel(1)">
                                      <p:cBhvr>
                                        <p:cTn id="112" dur="2000"/>
                                        <p:tgtEl>
                                          <p:spTgt spid="4099">
                                            <p:txEl>
                                              <p:charRg st="6" end="6"/>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7" end="7"/>
                                            </p:txEl>
                                          </p:spTgt>
                                        </p:tgtEl>
                                        <p:attrNameLst>
                                          <p:attrName>style.visibility</p:attrName>
                                        </p:attrNameLst>
                                      </p:cBhvr>
                                      <p:to>
                                        <p:strVal val="visible"/>
                                      </p:to>
                                    </p:set>
                                    <p:animEffect transition="in" filter="wheel(1)">
                                      <p:cBhvr>
                                        <p:cTn id="117" dur="2000"/>
                                        <p:tgtEl>
                                          <p:spTgt spid="4099">
                                            <p:txEl>
                                              <p:charRg st="7" end="7"/>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8" end="8"/>
                                            </p:txEl>
                                          </p:spTgt>
                                        </p:tgtEl>
                                        <p:attrNameLst>
                                          <p:attrName>style.visibility</p:attrName>
                                        </p:attrNameLst>
                                      </p:cBhvr>
                                      <p:to>
                                        <p:strVal val="visible"/>
                                      </p:to>
                                    </p:set>
                                    <p:animEffect transition="in" filter="wheel(1)">
                                      <p:cBhvr>
                                        <p:cTn id="122" dur="2000"/>
                                        <p:tgtEl>
                                          <p:spTgt spid="4099">
                                            <p:txEl>
                                              <p:charRg st="8" end="8"/>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9" end="9"/>
                                            </p:txEl>
                                          </p:spTgt>
                                        </p:tgtEl>
                                        <p:attrNameLst>
                                          <p:attrName>style.visibility</p:attrName>
                                        </p:attrNameLst>
                                      </p:cBhvr>
                                      <p:to>
                                        <p:strVal val="visible"/>
                                      </p:to>
                                    </p:set>
                                    <p:animEffect transition="in" filter="wheel(1)">
                                      <p:cBhvr>
                                        <p:cTn id="127" dur="2000"/>
                                        <p:tgtEl>
                                          <p:spTgt spid="4099">
                                            <p:txEl>
                                              <p:charRg st="9" end="9"/>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81" end="223"/>
                                            </p:txEl>
                                          </p:spTgt>
                                        </p:tgtEl>
                                        <p:attrNameLst>
                                          <p:attrName>style.visibility</p:attrName>
                                        </p:attrNameLst>
                                      </p:cBhvr>
                                      <p:to>
                                        <p:strVal val="visible"/>
                                      </p:to>
                                    </p:set>
                                    <p:animEffect transition="in" filter="wheel(1)">
                                      <p:cBhvr>
                                        <p:cTn id="132" dur="2000"/>
                                        <p:tgtEl>
                                          <p:spTgt spid="4099">
                                            <p:txEl>
                                              <p:charRg st="81" end="223"/>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3" end="3"/>
                                            </p:txEl>
                                          </p:spTgt>
                                        </p:tgtEl>
                                        <p:attrNameLst>
                                          <p:attrName>style.visibility</p:attrName>
                                        </p:attrNameLst>
                                      </p:cBhvr>
                                      <p:to>
                                        <p:strVal val="visible"/>
                                      </p:to>
                                    </p:set>
                                    <p:animEffect transition="in" filter="wheel(1)">
                                      <p:cBhvr>
                                        <p:cTn id="137" dur="2000"/>
                                        <p:tgtEl>
                                          <p:spTgt spid="4099">
                                            <p:txEl>
                                              <p:charRg st="3" end="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4" end="4"/>
                                            </p:txEl>
                                          </p:spTgt>
                                        </p:tgtEl>
                                        <p:attrNameLst>
                                          <p:attrName>style.visibility</p:attrName>
                                        </p:attrNameLst>
                                      </p:cBhvr>
                                      <p:to>
                                        <p:strVal val="visible"/>
                                      </p:to>
                                    </p:set>
                                    <p:animEffect transition="in" filter="wheel(1)">
                                      <p:cBhvr>
                                        <p:cTn id="14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10820" y="1700530"/>
            <a:ext cx="874204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第九条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在考场有下列行为之一属</a:t>
            </a:r>
            <a:r>
              <a:rPr lang="zh-CN" altLang="en-US" sz="2400" dirty="0">
                <a:solidFill>
                  <a:srgbClr val="FF0000"/>
                </a:solidFill>
                <a:highlight>
                  <a:srgbClr val="FFFF00"/>
                </a:highlight>
                <a:latin typeface="+mn-ea"/>
                <a:cs typeface="+mn-ea"/>
              </a:rPr>
              <a:t>严重违反考场纪律</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8.威胁、侮辱、诽谤、诬陷或以其他方式侵害考试工作人员、其他考生合法权益；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9.故意损坏考场设施、设备；</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10.其他严重违反考试纪律但尚未构成作弊的行为。</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考试纪律</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6" end="6"/>
                                            </p:txEl>
                                          </p:spTgt>
                                        </p:tgtEl>
                                        <p:attrNameLst>
                                          <p:attrName>style.visibility</p:attrName>
                                        </p:attrNameLst>
                                      </p:cBhvr>
                                      <p:to>
                                        <p:strVal val="visible"/>
                                      </p:to>
                                    </p:set>
                                    <p:animEffect transition="in" filter="wheel(1)">
                                      <p:cBhvr>
                                        <p:cTn id="37" dur="2000"/>
                                        <p:tgtEl>
                                          <p:spTgt spid="4099">
                                            <p:txEl>
                                              <p:char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7" end="7"/>
                                            </p:txEl>
                                          </p:spTgt>
                                        </p:tgtEl>
                                        <p:attrNameLst>
                                          <p:attrName>style.visibility</p:attrName>
                                        </p:attrNameLst>
                                      </p:cBhvr>
                                      <p:to>
                                        <p:strVal val="visible"/>
                                      </p:to>
                                    </p:set>
                                    <p:animEffect transition="in" filter="wheel(1)">
                                      <p:cBhvr>
                                        <p:cTn id="42" dur="2000"/>
                                        <p:tgtEl>
                                          <p:spTgt spid="4099">
                                            <p:txEl>
                                              <p:char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8" end="8"/>
                                            </p:txEl>
                                          </p:spTgt>
                                        </p:tgtEl>
                                        <p:attrNameLst>
                                          <p:attrName>style.visibility</p:attrName>
                                        </p:attrNameLst>
                                      </p:cBhvr>
                                      <p:to>
                                        <p:strVal val="visible"/>
                                      </p:to>
                                    </p:set>
                                    <p:animEffect transition="in" filter="wheel(1)">
                                      <p:cBhvr>
                                        <p:cTn id="47" dur="2000"/>
                                        <p:tgtEl>
                                          <p:spTgt spid="4099">
                                            <p:txEl>
                                              <p:char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9" end="9"/>
                                            </p:txEl>
                                          </p:spTgt>
                                        </p:tgtEl>
                                        <p:attrNameLst>
                                          <p:attrName>style.visibility</p:attrName>
                                        </p:attrNameLst>
                                      </p:cBhvr>
                                      <p:to>
                                        <p:strVal val="visible"/>
                                      </p:to>
                                    </p:set>
                                    <p:animEffect transition="in" filter="wheel(1)">
                                      <p:cBhvr>
                                        <p:cTn id="52" dur="2000"/>
                                        <p:tgtEl>
                                          <p:spTgt spid="4099">
                                            <p:txEl>
                                              <p:char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10" end="10"/>
                                            </p:txEl>
                                          </p:spTgt>
                                        </p:tgtEl>
                                        <p:attrNameLst>
                                          <p:attrName>style.visibility</p:attrName>
                                        </p:attrNameLst>
                                      </p:cBhvr>
                                      <p:to>
                                        <p:strVal val="visible"/>
                                      </p:to>
                                    </p:set>
                                    <p:animEffect transition="in" filter="wheel(1)">
                                      <p:cBhvr>
                                        <p:cTn id="57" dur="2000"/>
                                        <p:tgtEl>
                                          <p:spTgt spid="4099">
                                            <p:txEl>
                                              <p:char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11" end="11"/>
                                            </p:txEl>
                                          </p:spTgt>
                                        </p:tgtEl>
                                        <p:attrNameLst>
                                          <p:attrName>style.visibility</p:attrName>
                                        </p:attrNameLst>
                                      </p:cBhvr>
                                      <p:to>
                                        <p:strVal val="visible"/>
                                      </p:to>
                                    </p:set>
                                    <p:animEffect transition="in" filter="wheel(1)">
                                      <p:cBhvr>
                                        <p:cTn id="62" dur="2000"/>
                                        <p:tgtEl>
                                          <p:spTgt spid="4099">
                                            <p:txEl>
                                              <p:char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3" end="3"/>
                                            </p:txEl>
                                          </p:spTgt>
                                        </p:tgtEl>
                                        <p:attrNameLst>
                                          <p:attrName>style.visibility</p:attrName>
                                        </p:attrNameLst>
                                      </p:cBhvr>
                                      <p:to>
                                        <p:strVal val="visible"/>
                                      </p:to>
                                    </p:set>
                                    <p:animEffect transition="in" filter="wheel(1)">
                                      <p:cBhvr>
                                        <p:cTn id="77" dur="2000"/>
                                        <p:tgtEl>
                                          <p:spTgt spid="4099">
                                            <p:txEl>
                                              <p:char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1" end="1"/>
                                            </p:txEl>
                                          </p:spTgt>
                                        </p:tgtEl>
                                        <p:attrNameLst>
                                          <p:attrName>style.visibility</p:attrName>
                                        </p:attrNameLst>
                                      </p:cBhvr>
                                      <p:to>
                                        <p:strVal val="visible"/>
                                      </p:to>
                                    </p:set>
                                    <p:animEffect transition="in" filter="wheel(1)">
                                      <p:cBhvr>
                                        <p:cTn id="82" dur="2000"/>
                                        <p:tgtEl>
                                          <p:spTgt spid="4099">
                                            <p:txEl>
                                              <p:char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5" end="5"/>
                                            </p:txEl>
                                          </p:spTgt>
                                        </p:tgtEl>
                                        <p:attrNameLst>
                                          <p:attrName>style.visibility</p:attrName>
                                        </p:attrNameLst>
                                      </p:cBhvr>
                                      <p:to>
                                        <p:strVal val="visible"/>
                                      </p:to>
                                    </p:set>
                                    <p:animEffect transition="in" filter="wheel(1)">
                                      <p:cBhvr>
                                        <p:cTn id="87" dur="2000"/>
                                        <p:tgtEl>
                                          <p:spTgt spid="4099">
                                            <p:txEl>
                                              <p:char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2" end="2"/>
                                            </p:txEl>
                                          </p:spTgt>
                                        </p:tgtEl>
                                        <p:attrNameLst>
                                          <p:attrName>style.visibility</p:attrName>
                                        </p:attrNameLst>
                                      </p:cBhvr>
                                      <p:to>
                                        <p:strVal val="visible"/>
                                      </p:to>
                                    </p:set>
                                    <p:animEffect transition="in" filter="wheel(1)">
                                      <p:cBhvr>
                                        <p:cTn id="97" dur="2000"/>
                                        <p:tgtEl>
                                          <p:spTgt spid="4099">
                                            <p:txEl>
                                              <p:charRg st="2" end="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1" end="1"/>
                                            </p:txEl>
                                          </p:spTgt>
                                        </p:tgtEl>
                                        <p:attrNameLst>
                                          <p:attrName>style.visibility</p:attrName>
                                        </p:attrNameLst>
                                      </p:cBhvr>
                                      <p:to>
                                        <p:strVal val="visible"/>
                                      </p:to>
                                    </p:set>
                                    <p:animEffect transition="in" filter="wheel(1)">
                                      <p:cBhvr>
                                        <p:cTn id="102" dur="2000"/>
                                        <p:tgtEl>
                                          <p:spTgt spid="4099">
                                            <p:txEl>
                                              <p:charRg st="1" end="1"/>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2" end="2"/>
                                            </p:txEl>
                                          </p:spTgt>
                                        </p:tgtEl>
                                        <p:attrNameLst>
                                          <p:attrName>style.visibility</p:attrName>
                                        </p:attrNameLst>
                                      </p:cBhvr>
                                      <p:to>
                                        <p:strVal val="visible"/>
                                      </p:to>
                                    </p:set>
                                    <p:animEffect transition="in" filter="wheel(1)">
                                      <p:cBhvr>
                                        <p:cTn id="107" dur="2000"/>
                                        <p:tgtEl>
                                          <p:spTgt spid="4099">
                                            <p:txEl>
                                              <p:charRg st="2" end="2"/>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3" end="3"/>
                                            </p:txEl>
                                          </p:spTgt>
                                        </p:tgtEl>
                                        <p:attrNameLst>
                                          <p:attrName>style.visibility</p:attrName>
                                        </p:attrNameLst>
                                      </p:cBhvr>
                                      <p:to>
                                        <p:strVal val="visible"/>
                                      </p:to>
                                    </p:set>
                                    <p:animEffect transition="in" filter="wheel(1)">
                                      <p:cBhvr>
                                        <p:cTn id="112" dur="2000"/>
                                        <p:tgtEl>
                                          <p:spTgt spid="4099">
                                            <p:txEl>
                                              <p:charRg st="3" end="3"/>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4" end="4"/>
                                            </p:txEl>
                                          </p:spTgt>
                                        </p:tgtEl>
                                        <p:attrNameLst>
                                          <p:attrName>style.visibility</p:attrName>
                                        </p:attrNameLst>
                                      </p:cBhvr>
                                      <p:to>
                                        <p:strVal val="visible"/>
                                      </p:to>
                                    </p:set>
                                    <p:animEffect transition="in" filter="wheel(1)">
                                      <p:cBhvr>
                                        <p:cTn id="117" dur="2000"/>
                                        <p:tgtEl>
                                          <p:spTgt spid="4099">
                                            <p:txEl>
                                              <p:charRg st="4" end="4"/>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1" end="1"/>
                                            </p:txEl>
                                          </p:spTgt>
                                        </p:tgtEl>
                                        <p:attrNameLst>
                                          <p:attrName>style.visibility</p:attrName>
                                        </p:attrNameLst>
                                      </p:cBhvr>
                                      <p:to>
                                        <p:strVal val="visible"/>
                                      </p:to>
                                    </p:set>
                                    <p:animEffect transition="in" filter="wheel(1)">
                                      <p:cBhvr>
                                        <p:cTn id="122" dur="2000"/>
                                        <p:tgtEl>
                                          <p:spTgt spid="4099">
                                            <p:txEl>
                                              <p:char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6" end="6"/>
                                            </p:txEl>
                                          </p:spTgt>
                                        </p:tgtEl>
                                        <p:attrNameLst>
                                          <p:attrName>style.visibility</p:attrName>
                                        </p:attrNameLst>
                                      </p:cBhvr>
                                      <p:to>
                                        <p:strVal val="visible"/>
                                      </p:to>
                                    </p:set>
                                    <p:animEffect transition="in" filter="wheel(1)">
                                      <p:cBhvr>
                                        <p:cTn id="127" dur="2000"/>
                                        <p:tgtEl>
                                          <p:spTgt spid="4099">
                                            <p:txEl>
                                              <p:charRg st="6" end="6"/>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7" end="7"/>
                                            </p:txEl>
                                          </p:spTgt>
                                        </p:tgtEl>
                                        <p:attrNameLst>
                                          <p:attrName>style.visibility</p:attrName>
                                        </p:attrNameLst>
                                      </p:cBhvr>
                                      <p:to>
                                        <p:strVal val="visible"/>
                                      </p:to>
                                    </p:set>
                                    <p:animEffect transition="in" filter="wheel(1)">
                                      <p:cBhvr>
                                        <p:cTn id="132" dur="2000"/>
                                        <p:tgtEl>
                                          <p:spTgt spid="4099">
                                            <p:txEl>
                                              <p:charRg st="7" end="7"/>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8" end="8"/>
                                            </p:txEl>
                                          </p:spTgt>
                                        </p:tgtEl>
                                        <p:attrNameLst>
                                          <p:attrName>style.visibility</p:attrName>
                                        </p:attrNameLst>
                                      </p:cBhvr>
                                      <p:to>
                                        <p:strVal val="visible"/>
                                      </p:to>
                                    </p:set>
                                    <p:animEffect transition="in" filter="wheel(1)">
                                      <p:cBhvr>
                                        <p:cTn id="137" dur="2000"/>
                                        <p:tgtEl>
                                          <p:spTgt spid="4099">
                                            <p:txEl>
                                              <p:charRg st="8" end="8"/>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9" end="9"/>
                                            </p:txEl>
                                          </p:spTgt>
                                        </p:tgtEl>
                                        <p:attrNameLst>
                                          <p:attrName>style.visibility</p:attrName>
                                        </p:attrNameLst>
                                      </p:cBhvr>
                                      <p:to>
                                        <p:strVal val="visible"/>
                                      </p:to>
                                    </p:set>
                                    <p:animEffect transition="in" filter="wheel(1)">
                                      <p:cBhvr>
                                        <p:cTn id="142" dur="2000"/>
                                        <p:tgtEl>
                                          <p:spTgt spid="4099">
                                            <p:txEl>
                                              <p:charRg st="9" end="9"/>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81" end="223"/>
                                            </p:txEl>
                                          </p:spTgt>
                                        </p:tgtEl>
                                        <p:attrNameLst>
                                          <p:attrName>style.visibility</p:attrName>
                                        </p:attrNameLst>
                                      </p:cBhvr>
                                      <p:to>
                                        <p:strVal val="visible"/>
                                      </p:to>
                                    </p:set>
                                    <p:animEffect transition="in" filter="wheel(1)">
                                      <p:cBhvr>
                                        <p:cTn id="147" dur="2000"/>
                                        <p:tgtEl>
                                          <p:spTgt spid="4099">
                                            <p:txEl>
                                              <p:charRg st="81" end="223"/>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3" end="3"/>
                                            </p:txEl>
                                          </p:spTgt>
                                        </p:tgtEl>
                                        <p:attrNameLst>
                                          <p:attrName>style.visibility</p:attrName>
                                        </p:attrNameLst>
                                      </p:cBhvr>
                                      <p:to>
                                        <p:strVal val="visible"/>
                                      </p:to>
                                    </p:set>
                                    <p:animEffect transition="in" filter="wheel(1)">
                                      <p:cBhvr>
                                        <p:cTn id="152" dur="2000"/>
                                        <p:tgtEl>
                                          <p:spTgt spid="4099">
                                            <p:txEl>
                                              <p:charRg st="3" end="3"/>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4" end="4"/>
                                            </p:txEl>
                                          </p:spTgt>
                                        </p:tgtEl>
                                        <p:attrNameLst>
                                          <p:attrName>style.visibility</p:attrName>
                                        </p:attrNameLst>
                                      </p:cBhvr>
                                      <p:to>
                                        <p:strVal val="visible"/>
                                      </p:to>
                                    </p:set>
                                    <p:animEffect transition="in" filter="wheel(1)">
                                      <p:cBhvr>
                                        <p:cTn id="15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111760" y="1700530"/>
            <a:ext cx="884110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在考试过程中，不分主动与被动，不分是否达到作弊效果，有下列行为之一属</a:t>
            </a:r>
            <a:r>
              <a:rPr lang="zh-CN" altLang="en-US" sz="2400" dirty="0">
                <a:solidFill>
                  <a:srgbClr val="FF0000"/>
                </a:solidFill>
                <a:highlight>
                  <a:srgbClr val="FFFF00"/>
                </a:highlight>
                <a:latin typeface="+mn-ea"/>
                <a:cs typeface="+mn-ea"/>
              </a:rPr>
              <a:t>考试作弊</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1.在考试过程中，两次及以上严重违反考场纪律；</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2.考前把该门课程有关内容写在座位里、桌面上、身上；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3.清场后，在座位上（含抽屉、桌面、座位旁）有教材、参考书、笔记、纸条、手机、电子设备等禁止带入的物品或携带与考试内容有关的文字材料；</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4.抄袭或者协助他人抄袭试题答案或者与考试内容相关的资料；</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5.传、接答卷或与考试内容有关的纸条，或利用电脑记事簿、计算器等电子工具储存或传递与考试有关的信息；</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考试纪律</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5" end="5"/>
                                            </p:txEl>
                                          </p:spTgt>
                                        </p:tgtEl>
                                        <p:attrNameLst>
                                          <p:attrName>style.visibility</p:attrName>
                                        </p:attrNameLst>
                                      </p:cBhvr>
                                      <p:to>
                                        <p:strVal val="visible"/>
                                      </p:to>
                                    </p:set>
                                    <p:animEffect transition="in" filter="wheel(1)">
                                      <p:cBhvr>
                                        <p:cTn id="27" dur="2000"/>
                                        <p:tgtEl>
                                          <p:spTgt spid="4099">
                                            <p:txEl>
                                              <p:char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1" end="1"/>
                                            </p:txEl>
                                          </p:spTgt>
                                        </p:tgtEl>
                                        <p:attrNameLst>
                                          <p:attrName>style.visibility</p:attrName>
                                        </p:attrNameLst>
                                      </p:cBhvr>
                                      <p:to>
                                        <p:strVal val="visible"/>
                                      </p:to>
                                    </p:set>
                                    <p:animEffect transition="in" filter="wheel(1)">
                                      <p:cBhvr>
                                        <p:cTn id="47" dur="2000"/>
                                        <p:tgtEl>
                                          <p:spTgt spid="4099">
                                            <p:txEl>
                                              <p:char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2" end="2"/>
                                            </p:txEl>
                                          </p:spTgt>
                                        </p:tgtEl>
                                        <p:attrNameLst>
                                          <p:attrName>style.visibility</p:attrName>
                                        </p:attrNameLst>
                                      </p:cBhvr>
                                      <p:to>
                                        <p:strVal val="visible"/>
                                      </p:to>
                                    </p:set>
                                    <p:animEffect transition="in" filter="wheel(1)">
                                      <p:cBhvr>
                                        <p:cTn id="52" dur="2000"/>
                                        <p:tgtEl>
                                          <p:spTgt spid="4099">
                                            <p:txEl>
                                              <p:char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3" end="3"/>
                                            </p:txEl>
                                          </p:spTgt>
                                        </p:tgtEl>
                                        <p:attrNameLst>
                                          <p:attrName>style.visibility</p:attrName>
                                        </p:attrNameLst>
                                      </p:cBhvr>
                                      <p:to>
                                        <p:strVal val="visible"/>
                                      </p:to>
                                    </p:set>
                                    <p:animEffect transition="in" filter="wheel(1)">
                                      <p:cBhvr>
                                        <p:cTn id="57" dur="2000"/>
                                        <p:tgtEl>
                                          <p:spTgt spid="4099">
                                            <p:txEl>
                                              <p:char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4" end="4"/>
                                            </p:txEl>
                                          </p:spTgt>
                                        </p:tgtEl>
                                        <p:attrNameLst>
                                          <p:attrName>style.visibility</p:attrName>
                                        </p:attrNameLst>
                                      </p:cBhvr>
                                      <p:to>
                                        <p:strVal val="visible"/>
                                      </p:to>
                                    </p:set>
                                    <p:animEffect transition="in" filter="wheel(1)">
                                      <p:cBhvr>
                                        <p:cTn id="62" dur="2000"/>
                                        <p:tgtEl>
                                          <p:spTgt spid="4099">
                                            <p:txEl>
                                              <p:char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6" end="6"/>
                                            </p:txEl>
                                          </p:spTgt>
                                        </p:tgtEl>
                                        <p:attrNameLst>
                                          <p:attrName>style.visibility</p:attrName>
                                        </p:attrNameLst>
                                      </p:cBhvr>
                                      <p:to>
                                        <p:strVal val="visible"/>
                                      </p:to>
                                    </p:set>
                                    <p:animEffect transition="in" filter="wheel(1)">
                                      <p:cBhvr>
                                        <p:cTn id="72" dur="2000"/>
                                        <p:tgtEl>
                                          <p:spTgt spid="4099">
                                            <p:txEl>
                                              <p:char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7" end="7"/>
                                            </p:txEl>
                                          </p:spTgt>
                                        </p:tgtEl>
                                        <p:attrNameLst>
                                          <p:attrName>style.visibility</p:attrName>
                                        </p:attrNameLst>
                                      </p:cBhvr>
                                      <p:to>
                                        <p:strVal val="visible"/>
                                      </p:to>
                                    </p:set>
                                    <p:animEffect transition="in" filter="wheel(1)">
                                      <p:cBhvr>
                                        <p:cTn id="77" dur="2000"/>
                                        <p:tgtEl>
                                          <p:spTgt spid="4099">
                                            <p:txEl>
                                              <p:charRg st="7" end="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8" end="8"/>
                                            </p:txEl>
                                          </p:spTgt>
                                        </p:tgtEl>
                                        <p:attrNameLst>
                                          <p:attrName>style.visibility</p:attrName>
                                        </p:attrNameLst>
                                      </p:cBhvr>
                                      <p:to>
                                        <p:strVal val="visible"/>
                                      </p:to>
                                    </p:set>
                                    <p:animEffect transition="in" filter="wheel(1)">
                                      <p:cBhvr>
                                        <p:cTn id="82" dur="2000"/>
                                        <p:tgtEl>
                                          <p:spTgt spid="4099">
                                            <p:txEl>
                                              <p:char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9" end="9"/>
                                            </p:txEl>
                                          </p:spTgt>
                                        </p:tgtEl>
                                        <p:attrNameLst>
                                          <p:attrName>style.visibility</p:attrName>
                                        </p:attrNameLst>
                                      </p:cBhvr>
                                      <p:to>
                                        <p:strVal val="visible"/>
                                      </p:to>
                                    </p:set>
                                    <p:animEffect transition="in" filter="wheel(1)">
                                      <p:cBhvr>
                                        <p:cTn id="87" dur="2000"/>
                                        <p:tgtEl>
                                          <p:spTgt spid="4099">
                                            <p:txEl>
                                              <p:charRg st="9" end="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81" end="223"/>
                                            </p:txEl>
                                          </p:spTgt>
                                        </p:tgtEl>
                                        <p:attrNameLst>
                                          <p:attrName>style.visibility</p:attrName>
                                        </p:attrNameLst>
                                      </p:cBhvr>
                                      <p:to>
                                        <p:strVal val="visible"/>
                                      </p:to>
                                    </p:set>
                                    <p:animEffect transition="in" filter="wheel(1)">
                                      <p:cBhvr>
                                        <p:cTn id="92" dur="2000"/>
                                        <p:tgtEl>
                                          <p:spTgt spid="4099">
                                            <p:txEl>
                                              <p:charRg st="81" end="22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3" end="3"/>
                                            </p:txEl>
                                          </p:spTgt>
                                        </p:tgtEl>
                                        <p:attrNameLst>
                                          <p:attrName>style.visibility</p:attrName>
                                        </p:attrNameLst>
                                      </p:cBhvr>
                                      <p:to>
                                        <p:strVal val="visible"/>
                                      </p:to>
                                    </p:set>
                                    <p:animEffect transition="in" filter="wheel(1)">
                                      <p:cBhvr>
                                        <p:cTn id="97" dur="2000"/>
                                        <p:tgtEl>
                                          <p:spTgt spid="4099">
                                            <p:txEl>
                                              <p:charRg st="3" end="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4" end="4"/>
                                            </p:txEl>
                                          </p:spTgt>
                                        </p:tgtEl>
                                        <p:attrNameLst>
                                          <p:attrName>style.visibility</p:attrName>
                                        </p:attrNameLst>
                                      </p:cBhvr>
                                      <p:to>
                                        <p:strVal val="visible"/>
                                      </p:to>
                                    </p:set>
                                    <p:animEffect transition="in" filter="wheel(1)">
                                      <p:cBhvr>
                                        <p:cTn id="10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111760" y="1700530"/>
            <a:ext cx="884110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在考试过程中，不分主动与被动，不分是否达到作弊效果，有下列行为之一属</a:t>
            </a:r>
            <a:r>
              <a:rPr lang="zh-CN" altLang="en-US" sz="2400" dirty="0">
                <a:solidFill>
                  <a:srgbClr val="FF0000"/>
                </a:solidFill>
                <a:highlight>
                  <a:srgbClr val="FFFF00"/>
                </a:highlight>
                <a:latin typeface="+mn-ea"/>
                <a:cs typeface="+mn-ea"/>
              </a:rPr>
              <a:t>考试作弊</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6.交卷后又涂改答案；</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7.威胁他人为自己抄袭提供方便；</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8.扰乱考场纪律，导致考试秩序失控；</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9.考试期间故意撕毁试卷或答卷；</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10.评卷中被认定为雷同答卷；</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11.其他考试作弊行为。</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考试纪律</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3" end="3"/>
                                            </p:txEl>
                                          </p:spTgt>
                                        </p:tgtEl>
                                        <p:attrNameLst>
                                          <p:attrName>style.visibility</p:attrName>
                                        </p:attrNameLst>
                                      </p:cBhvr>
                                      <p:to>
                                        <p:strVal val="visible"/>
                                      </p:to>
                                    </p:set>
                                    <p:animEffect transition="in" filter="wheel(1)">
                                      <p:cBhvr>
                                        <p:cTn id="12" dur="2000"/>
                                        <p:tgtEl>
                                          <p:spTgt spid="4099">
                                            <p:txEl>
                                              <p:char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4" end="4"/>
                                            </p:txEl>
                                          </p:spTgt>
                                        </p:tgtEl>
                                        <p:attrNameLst>
                                          <p:attrName>style.visibility</p:attrName>
                                        </p:attrNameLst>
                                      </p:cBhvr>
                                      <p:to>
                                        <p:strVal val="visible"/>
                                      </p:to>
                                    </p:set>
                                    <p:animEffect transition="in" filter="wheel(1)">
                                      <p:cBhvr>
                                        <p:cTn id="17" dur="2000"/>
                                        <p:tgtEl>
                                          <p:spTgt spid="4099">
                                            <p:txEl>
                                              <p:char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5" end="5"/>
                                            </p:txEl>
                                          </p:spTgt>
                                        </p:tgtEl>
                                        <p:attrNameLst>
                                          <p:attrName>style.visibility</p:attrName>
                                        </p:attrNameLst>
                                      </p:cBhvr>
                                      <p:to>
                                        <p:strVal val="visible"/>
                                      </p:to>
                                    </p:set>
                                    <p:animEffect transition="in" filter="wheel(1)">
                                      <p:cBhvr>
                                        <p:cTn id="22" dur="2000"/>
                                        <p:tgtEl>
                                          <p:spTgt spid="4099">
                                            <p:txEl>
                                              <p:char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6" end="6"/>
                                            </p:txEl>
                                          </p:spTgt>
                                        </p:tgtEl>
                                        <p:attrNameLst>
                                          <p:attrName>style.visibility</p:attrName>
                                        </p:attrNameLst>
                                      </p:cBhvr>
                                      <p:to>
                                        <p:strVal val="visible"/>
                                      </p:to>
                                    </p:set>
                                    <p:animEffect transition="in" filter="wheel(1)">
                                      <p:cBhvr>
                                        <p:cTn id="27" dur="2000"/>
                                        <p:tgtEl>
                                          <p:spTgt spid="4099">
                                            <p:txEl>
                                              <p:char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7" end="7"/>
                                            </p:txEl>
                                          </p:spTgt>
                                        </p:tgtEl>
                                        <p:attrNameLst>
                                          <p:attrName>style.visibility</p:attrName>
                                        </p:attrNameLst>
                                      </p:cBhvr>
                                      <p:to>
                                        <p:strVal val="visible"/>
                                      </p:to>
                                    </p:set>
                                    <p:animEffect transition="in" filter="wheel(1)">
                                      <p:cBhvr>
                                        <p:cTn id="32" dur="2000"/>
                                        <p:tgtEl>
                                          <p:spTgt spid="4099">
                                            <p:txEl>
                                              <p:char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3" end="3"/>
                                            </p:txEl>
                                          </p:spTgt>
                                        </p:tgtEl>
                                        <p:attrNameLst>
                                          <p:attrName>style.visibility</p:attrName>
                                        </p:attrNameLst>
                                      </p:cBhvr>
                                      <p:to>
                                        <p:strVal val="visible"/>
                                      </p:to>
                                    </p:set>
                                    <p:animEffect transition="in" filter="wheel(1)">
                                      <p:cBhvr>
                                        <p:cTn id="47" dur="2000"/>
                                        <p:tgtEl>
                                          <p:spTgt spid="4099">
                                            <p:txEl>
                                              <p:char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5" end="5"/>
                                            </p:txEl>
                                          </p:spTgt>
                                        </p:tgtEl>
                                        <p:attrNameLst>
                                          <p:attrName>style.visibility</p:attrName>
                                        </p:attrNameLst>
                                      </p:cBhvr>
                                      <p:to>
                                        <p:strVal val="visible"/>
                                      </p:to>
                                    </p:set>
                                    <p:animEffect transition="in" filter="wheel(1)">
                                      <p:cBhvr>
                                        <p:cTn id="57" dur="2000"/>
                                        <p:tgtEl>
                                          <p:spTgt spid="4099">
                                            <p:txEl>
                                              <p:char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2" end="2"/>
                                            </p:txEl>
                                          </p:spTgt>
                                        </p:tgtEl>
                                        <p:attrNameLst>
                                          <p:attrName>style.visibility</p:attrName>
                                        </p:attrNameLst>
                                      </p:cBhvr>
                                      <p:to>
                                        <p:strVal val="visible"/>
                                      </p:to>
                                    </p:set>
                                    <p:animEffect transition="in" filter="wheel(1)">
                                      <p:cBhvr>
                                        <p:cTn id="82" dur="2000"/>
                                        <p:tgtEl>
                                          <p:spTgt spid="4099">
                                            <p:txEl>
                                              <p:char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3" end="3"/>
                                            </p:txEl>
                                          </p:spTgt>
                                        </p:tgtEl>
                                        <p:attrNameLst>
                                          <p:attrName>style.visibility</p:attrName>
                                        </p:attrNameLst>
                                      </p:cBhvr>
                                      <p:to>
                                        <p:strVal val="visible"/>
                                      </p:to>
                                    </p:set>
                                    <p:animEffect transition="in" filter="wheel(1)">
                                      <p:cBhvr>
                                        <p:cTn id="87" dur="2000"/>
                                        <p:tgtEl>
                                          <p:spTgt spid="4099">
                                            <p:txEl>
                                              <p:char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4" end="4"/>
                                            </p:txEl>
                                          </p:spTgt>
                                        </p:tgtEl>
                                        <p:attrNameLst>
                                          <p:attrName>style.visibility</p:attrName>
                                        </p:attrNameLst>
                                      </p:cBhvr>
                                      <p:to>
                                        <p:strVal val="visible"/>
                                      </p:to>
                                    </p:set>
                                    <p:animEffect transition="in" filter="wheel(1)">
                                      <p:cBhvr>
                                        <p:cTn id="92" dur="2000"/>
                                        <p:tgtEl>
                                          <p:spTgt spid="4099">
                                            <p:txEl>
                                              <p:charRg st="4" end="4"/>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6" end="6"/>
                                            </p:txEl>
                                          </p:spTgt>
                                        </p:tgtEl>
                                        <p:attrNameLst>
                                          <p:attrName>style.visibility</p:attrName>
                                        </p:attrNameLst>
                                      </p:cBhvr>
                                      <p:to>
                                        <p:strVal val="visible"/>
                                      </p:to>
                                    </p:set>
                                    <p:animEffect transition="in" filter="wheel(1)">
                                      <p:cBhvr>
                                        <p:cTn id="102" dur="2000"/>
                                        <p:tgtEl>
                                          <p:spTgt spid="4099">
                                            <p:txEl>
                                              <p:charRg st="6" end="6"/>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7" end="7"/>
                                            </p:txEl>
                                          </p:spTgt>
                                        </p:tgtEl>
                                        <p:attrNameLst>
                                          <p:attrName>style.visibility</p:attrName>
                                        </p:attrNameLst>
                                      </p:cBhvr>
                                      <p:to>
                                        <p:strVal val="visible"/>
                                      </p:to>
                                    </p:set>
                                    <p:animEffect transition="in" filter="wheel(1)">
                                      <p:cBhvr>
                                        <p:cTn id="107" dur="2000"/>
                                        <p:tgtEl>
                                          <p:spTgt spid="4099">
                                            <p:txEl>
                                              <p:charRg st="7" end="7"/>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8" end="8"/>
                                            </p:txEl>
                                          </p:spTgt>
                                        </p:tgtEl>
                                        <p:attrNameLst>
                                          <p:attrName>style.visibility</p:attrName>
                                        </p:attrNameLst>
                                      </p:cBhvr>
                                      <p:to>
                                        <p:strVal val="visible"/>
                                      </p:to>
                                    </p:set>
                                    <p:animEffect transition="in" filter="wheel(1)">
                                      <p:cBhvr>
                                        <p:cTn id="112" dur="2000"/>
                                        <p:tgtEl>
                                          <p:spTgt spid="4099">
                                            <p:txEl>
                                              <p:charRg st="8" end="8"/>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9" end="9"/>
                                            </p:txEl>
                                          </p:spTgt>
                                        </p:tgtEl>
                                        <p:attrNameLst>
                                          <p:attrName>style.visibility</p:attrName>
                                        </p:attrNameLst>
                                      </p:cBhvr>
                                      <p:to>
                                        <p:strVal val="visible"/>
                                      </p:to>
                                    </p:set>
                                    <p:animEffect transition="in" filter="wheel(1)">
                                      <p:cBhvr>
                                        <p:cTn id="117" dur="2000"/>
                                        <p:tgtEl>
                                          <p:spTgt spid="4099">
                                            <p:txEl>
                                              <p:charRg st="9" end="9"/>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81" end="223"/>
                                            </p:txEl>
                                          </p:spTgt>
                                        </p:tgtEl>
                                        <p:attrNameLst>
                                          <p:attrName>style.visibility</p:attrName>
                                        </p:attrNameLst>
                                      </p:cBhvr>
                                      <p:to>
                                        <p:strVal val="visible"/>
                                      </p:to>
                                    </p:set>
                                    <p:animEffect transition="in" filter="wheel(1)">
                                      <p:cBhvr>
                                        <p:cTn id="122" dur="2000"/>
                                        <p:tgtEl>
                                          <p:spTgt spid="4099">
                                            <p:txEl>
                                              <p:charRg st="81" end="223"/>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3" end="3"/>
                                            </p:txEl>
                                          </p:spTgt>
                                        </p:tgtEl>
                                        <p:attrNameLst>
                                          <p:attrName>style.visibility</p:attrName>
                                        </p:attrNameLst>
                                      </p:cBhvr>
                                      <p:to>
                                        <p:strVal val="visible"/>
                                      </p:to>
                                    </p:set>
                                    <p:animEffect transition="in" filter="wheel(1)">
                                      <p:cBhvr>
                                        <p:cTn id="127" dur="2000"/>
                                        <p:tgtEl>
                                          <p:spTgt spid="4099">
                                            <p:txEl>
                                              <p:charRg st="3" end="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4" end="4"/>
                                            </p:txEl>
                                          </p:spTgt>
                                        </p:tgtEl>
                                        <p:attrNameLst>
                                          <p:attrName>style.visibility</p:attrName>
                                        </p:attrNameLst>
                                      </p:cBhvr>
                                      <p:to>
                                        <p:strVal val="visible"/>
                                      </p:to>
                                    </p:set>
                                    <p:animEffect transition="in" filter="wheel(1)">
                                      <p:cBhvr>
                                        <p:cTn id="13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111760" y="1700530"/>
            <a:ext cx="8867140"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第十一条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有下列行为之一，不分主动与被动，不分是否达到作弊效果，属</a:t>
            </a:r>
            <a:r>
              <a:rPr lang="zh-CN" altLang="en-US" sz="2400" dirty="0">
                <a:solidFill>
                  <a:srgbClr val="FF0000"/>
                </a:solidFill>
                <a:highlight>
                  <a:srgbClr val="FFFF00"/>
                </a:highlight>
                <a:latin typeface="+mn-ea"/>
                <a:cs typeface="+mn-ea"/>
              </a:rPr>
              <a:t>考试严重作弊</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1.代替他人或者让他人代替自己参加考试；</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2.交换答卷；</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3.窃取试卷或扩散试卷；</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4.向他人出售考试试题或答案牟取利益；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5.使用通讯设备或其他器材作弊；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6.组织作弊；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7.其他作弊行为严重的。</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考试纪律</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6" end="6"/>
                                            </p:txEl>
                                          </p:spTgt>
                                        </p:tgtEl>
                                        <p:attrNameLst>
                                          <p:attrName>style.visibility</p:attrName>
                                        </p:attrNameLst>
                                      </p:cBhvr>
                                      <p:to>
                                        <p:strVal val="visible"/>
                                      </p:to>
                                    </p:set>
                                    <p:animEffect transition="in" filter="wheel(1)">
                                      <p:cBhvr>
                                        <p:cTn id="37" dur="2000"/>
                                        <p:tgtEl>
                                          <p:spTgt spid="4099">
                                            <p:txEl>
                                              <p:char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3" end="3"/>
                                            </p:txEl>
                                          </p:spTgt>
                                        </p:tgtEl>
                                        <p:attrNameLst>
                                          <p:attrName>style.visibility</p:attrName>
                                        </p:attrNameLst>
                                      </p:cBhvr>
                                      <p:to>
                                        <p:strVal val="visible"/>
                                      </p:to>
                                    </p:set>
                                    <p:animEffect transition="in" filter="wheel(1)">
                                      <p:cBhvr>
                                        <p:cTn id="52" dur="2000"/>
                                        <p:tgtEl>
                                          <p:spTgt spid="4099">
                                            <p:txEl>
                                              <p:char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5" end="5"/>
                                            </p:txEl>
                                          </p:spTgt>
                                        </p:tgtEl>
                                        <p:attrNameLst>
                                          <p:attrName>style.visibility</p:attrName>
                                        </p:attrNameLst>
                                      </p:cBhvr>
                                      <p:to>
                                        <p:strVal val="visible"/>
                                      </p:to>
                                    </p:set>
                                    <p:animEffect transition="in" filter="wheel(1)">
                                      <p:cBhvr>
                                        <p:cTn id="57" dur="2000"/>
                                        <p:tgtEl>
                                          <p:spTgt spid="4099">
                                            <p:txEl>
                                              <p:char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2" end="2"/>
                                            </p:txEl>
                                          </p:spTgt>
                                        </p:tgtEl>
                                        <p:attrNameLst>
                                          <p:attrName>style.visibility</p:attrName>
                                        </p:attrNameLst>
                                      </p:cBhvr>
                                      <p:to>
                                        <p:strVal val="visible"/>
                                      </p:to>
                                    </p:set>
                                    <p:animEffect transition="in" filter="wheel(1)">
                                      <p:cBhvr>
                                        <p:cTn id="82" dur="2000"/>
                                        <p:tgtEl>
                                          <p:spTgt spid="4099">
                                            <p:txEl>
                                              <p:char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3" end="3"/>
                                            </p:txEl>
                                          </p:spTgt>
                                        </p:tgtEl>
                                        <p:attrNameLst>
                                          <p:attrName>style.visibility</p:attrName>
                                        </p:attrNameLst>
                                      </p:cBhvr>
                                      <p:to>
                                        <p:strVal val="visible"/>
                                      </p:to>
                                    </p:set>
                                    <p:animEffect transition="in" filter="wheel(1)">
                                      <p:cBhvr>
                                        <p:cTn id="87" dur="2000"/>
                                        <p:tgtEl>
                                          <p:spTgt spid="4099">
                                            <p:txEl>
                                              <p:char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4" end="4"/>
                                            </p:txEl>
                                          </p:spTgt>
                                        </p:tgtEl>
                                        <p:attrNameLst>
                                          <p:attrName>style.visibility</p:attrName>
                                        </p:attrNameLst>
                                      </p:cBhvr>
                                      <p:to>
                                        <p:strVal val="visible"/>
                                      </p:to>
                                    </p:set>
                                    <p:animEffect transition="in" filter="wheel(1)">
                                      <p:cBhvr>
                                        <p:cTn id="92" dur="2000"/>
                                        <p:tgtEl>
                                          <p:spTgt spid="4099">
                                            <p:txEl>
                                              <p:charRg st="4" end="4"/>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6" end="6"/>
                                            </p:txEl>
                                          </p:spTgt>
                                        </p:tgtEl>
                                        <p:attrNameLst>
                                          <p:attrName>style.visibility</p:attrName>
                                        </p:attrNameLst>
                                      </p:cBhvr>
                                      <p:to>
                                        <p:strVal val="visible"/>
                                      </p:to>
                                    </p:set>
                                    <p:animEffect transition="in" filter="wheel(1)">
                                      <p:cBhvr>
                                        <p:cTn id="102" dur="2000"/>
                                        <p:tgtEl>
                                          <p:spTgt spid="4099">
                                            <p:txEl>
                                              <p:charRg st="6" end="6"/>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7" end="7"/>
                                            </p:txEl>
                                          </p:spTgt>
                                        </p:tgtEl>
                                        <p:attrNameLst>
                                          <p:attrName>style.visibility</p:attrName>
                                        </p:attrNameLst>
                                      </p:cBhvr>
                                      <p:to>
                                        <p:strVal val="visible"/>
                                      </p:to>
                                    </p:set>
                                    <p:animEffect transition="in" filter="wheel(1)">
                                      <p:cBhvr>
                                        <p:cTn id="107" dur="2000"/>
                                        <p:tgtEl>
                                          <p:spTgt spid="4099">
                                            <p:txEl>
                                              <p:charRg st="7" end="7"/>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8" end="8"/>
                                            </p:txEl>
                                          </p:spTgt>
                                        </p:tgtEl>
                                        <p:attrNameLst>
                                          <p:attrName>style.visibility</p:attrName>
                                        </p:attrNameLst>
                                      </p:cBhvr>
                                      <p:to>
                                        <p:strVal val="visible"/>
                                      </p:to>
                                    </p:set>
                                    <p:animEffect transition="in" filter="wheel(1)">
                                      <p:cBhvr>
                                        <p:cTn id="112" dur="2000"/>
                                        <p:tgtEl>
                                          <p:spTgt spid="4099">
                                            <p:txEl>
                                              <p:charRg st="8" end="8"/>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9" end="9"/>
                                            </p:txEl>
                                          </p:spTgt>
                                        </p:tgtEl>
                                        <p:attrNameLst>
                                          <p:attrName>style.visibility</p:attrName>
                                        </p:attrNameLst>
                                      </p:cBhvr>
                                      <p:to>
                                        <p:strVal val="visible"/>
                                      </p:to>
                                    </p:set>
                                    <p:animEffect transition="in" filter="wheel(1)">
                                      <p:cBhvr>
                                        <p:cTn id="117" dur="2000"/>
                                        <p:tgtEl>
                                          <p:spTgt spid="4099">
                                            <p:txEl>
                                              <p:charRg st="9" end="9"/>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81" end="223"/>
                                            </p:txEl>
                                          </p:spTgt>
                                        </p:tgtEl>
                                        <p:attrNameLst>
                                          <p:attrName>style.visibility</p:attrName>
                                        </p:attrNameLst>
                                      </p:cBhvr>
                                      <p:to>
                                        <p:strVal val="visible"/>
                                      </p:to>
                                    </p:set>
                                    <p:animEffect transition="in" filter="wheel(1)">
                                      <p:cBhvr>
                                        <p:cTn id="122" dur="2000"/>
                                        <p:tgtEl>
                                          <p:spTgt spid="4099">
                                            <p:txEl>
                                              <p:charRg st="81" end="223"/>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3" end="3"/>
                                            </p:txEl>
                                          </p:spTgt>
                                        </p:tgtEl>
                                        <p:attrNameLst>
                                          <p:attrName>style.visibility</p:attrName>
                                        </p:attrNameLst>
                                      </p:cBhvr>
                                      <p:to>
                                        <p:strVal val="visible"/>
                                      </p:to>
                                    </p:set>
                                    <p:animEffect transition="in" filter="wheel(1)">
                                      <p:cBhvr>
                                        <p:cTn id="127" dur="2000"/>
                                        <p:tgtEl>
                                          <p:spTgt spid="4099">
                                            <p:txEl>
                                              <p:charRg st="3" end="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4" end="4"/>
                                            </p:txEl>
                                          </p:spTgt>
                                        </p:tgtEl>
                                        <p:attrNameLst>
                                          <p:attrName>style.visibility</p:attrName>
                                        </p:attrNameLst>
                                      </p:cBhvr>
                                      <p:to>
                                        <p:strVal val="visible"/>
                                      </p:to>
                                    </p:set>
                                    <p:animEffect transition="in" filter="wheel(1)">
                                      <p:cBhvr>
                                        <p:cTn id="13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111760" y="1700530"/>
            <a:ext cx="8867140"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第十二条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违反考场纪律者，给予</a:t>
            </a:r>
            <a:r>
              <a:rPr lang="zh-CN" altLang="en-US" sz="2400" dirty="0">
                <a:solidFill>
                  <a:srgbClr val="FF0000"/>
                </a:solidFill>
                <a:latin typeface="+mn-ea"/>
                <a:cs typeface="+mn-ea"/>
              </a:rPr>
              <a:t>警告处分</a:t>
            </a:r>
            <a:r>
              <a:rPr lang="zh-CN" altLang="en-US" sz="2400" dirty="0">
                <a:latin typeface="+mn-ea"/>
                <a:cs typeface="+mn-ea"/>
              </a:rPr>
              <a:t>。严重违反考场纪律者，给予</a:t>
            </a:r>
            <a:r>
              <a:rPr lang="zh-CN" altLang="en-US" sz="2400" dirty="0">
                <a:solidFill>
                  <a:srgbClr val="FF0000"/>
                </a:solidFill>
                <a:latin typeface="+mn-ea"/>
                <a:cs typeface="+mn-ea"/>
              </a:rPr>
              <a:t>严重警告处分</a:t>
            </a:r>
            <a:r>
              <a:rPr lang="zh-CN" altLang="en-US" sz="2400" dirty="0">
                <a:latin typeface="+mn-ea"/>
                <a:cs typeface="+mn-ea"/>
              </a:rPr>
              <a:t>，取消考试资格。</a:t>
            </a: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第十三条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凡属考试作弊者，一般给予</a:t>
            </a:r>
            <a:r>
              <a:rPr lang="zh-CN" altLang="en-US" sz="2400" dirty="0">
                <a:solidFill>
                  <a:srgbClr val="FF0000"/>
                </a:solidFill>
                <a:latin typeface="+mn-ea"/>
                <a:cs typeface="+mn-ea"/>
                <a:sym typeface="+mn-ea"/>
              </a:rPr>
              <a:t>记过处分</a:t>
            </a:r>
            <a:r>
              <a:rPr lang="zh-CN" altLang="en-US" sz="2400" dirty="0">
                <a:latin typeface="+mn-ea"/>
                <a:cs typeface="+mn-ea"/>
                <a:sym typeface="+mn-ea"/>
              </a:rPr>
              <a:t>；情况严重的，给予</a:t>
            </a:r>
            <a:r>
              <a:rPr lang="zh-CN" altLang="en-US" sz="2400" dirty="0">
                <a:solidFill>
                  <a:srgbClr val="FF0000"/>
                </a:solidFill>
                <a:latin typeface="+mn-ea"/>
                <a:cs typeface="+mn-ea"/>
                <a:sym typeface="+mn-ea"/>
              </a:rPr>
              <a:t>留校察看处分</a:t>
            </a:r>
            <a:r>
              <a:rPr lang="zh-CN" altLang="en-US" sz="2400" dirty="0">
                <a:latin typeface="+mn-ea"/>
                <a:cs typeface="+mn-ea"/>
                <a:sym typeface="+mn-ea"/>
              </a:rPr>
              <a:t>。凡考试作弊者，该门课程考试成绩按零</a:t>
            </a:r>
            <a:r>
              <a:rPr lang="zh-CN" altLang="en-US" sz="2400" dirty="0">
                <a:latin typeface="+mn-ea"/>
                <a:cs typeface="+mn-ea"/>
              </a:rPr>
              <a:t>分记载，不得参加正常补考，在登记成绩时注明“作弊”字样，</a:t>
            </a:r>
            <a:r>
              <a:rPr lang="zh-CN" altLang="en-US" sz="2400" dirty="0">
                <a:solidFill>
                  <a:srgbClr val="FF0000"/>
                </a:solidFill>
                <a:latin typeface="+mn-ea"/>
                <a:cs typeface="+mn-ea"/>
              </a:rPr>
              <a:t>列入其学籍档案</a:t>
            </a:r>
            <a:r>
              <a:rPr lang="zh-CN" altLang="en-US" sz="2400" dirty="0">
                <a:latin typeface="+mn-ea"/>
                <a:cs typeface="+mn-ea"/>
              </a:rPr>
              <a:t>，向全院通报作弊者情况，同时</a:t>
            </a:r>
            <a:r>
              <a:rPr lang="zh-CN" altLang="en-US" sz="2400" dirty="0">
                <a:latin typeface="+mn-ea"/>
                <a:cs typeface="+mn-ea"/>
              </a:rPr>
              <a:t>通知其家长。</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第十四条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凡考试严重作弊者或考试作弊两次者，原则上给予</a:t>
            </a:r>
            <a:r>
              <a:rPr lang="zh-CN" altLang="en-US" sz="2400" dirty="0">
                <a:solidFill>
                  <a:srgbClr val="FF0000"/>
                </a:solidFill>
                <a:latin typeface="+mn-ea"/>
                <a:cs typeface="+mn-ea"/>
                <a:sym typeface="+mn-ea"/>
              </a:rPr>
              <a:t>开除学籍处分</a:t>
            </a:r>
            <a:r>
              <a:rPr lang="zh-CN" altLang="en-US" sz="2400" dirty="0">
                <a:latin typeface="+mn-ea"/>
                <a:cs typeface="+mn-ea"/>
                <a:sym typeface="+mn-ea"/>
              </a:rPr>
              <a:t>。</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第十五条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严重违反考场纪律、考试作弊或严重作弊的，监考员应立即没收其试卷，取消其考试资格。</a:t>
            </a:r>
            <a:endParaRPr lang="zh-CN" altLang="en-US" sz="2400" dirty="0">
              <a:latin typeface="+mn-ea"/>
              <a:cs typeface="+mn-ea"/>
              <a:sym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252095" y="692785"/>
            <a:ext cx="9522460" cy="92075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3" end="3"/>
                                            </p:txEl>
                                          </p:spTgt>
                                        </p:tgtEl>
                                        <p:attrNameLst>
                                          <p:attrName>style.visibility</p:attrName>
                                        </p:attrNameLst>
                                      </p:cBhvr>
                                      <p:to>
                                        <p:strVal val="visible"/>
                                      </p:to>
                                    </p:set>
                                    <p:animEffect transition="in" filter="wheel(1)">
                                      <p:cBhvr>
                                        <p:cTn id="17" dur="2000"/>
                                        <p:tgtEl>
                                          <p:spTgt spid="4099">
                                            <p:txEl>
                                              <p:char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4" end="4"/>
                                            </p:txEl>
                                          </p:spTgt>
                                        </p:tgtEl>
                                        <p:attrNameLst>
                                          <p:attrName>style.visibility</p:attrName>
                                        </p:attrNameLst>
                                      </p:cBhvr>
                                      <p:to>
                                        <p:strVal val="visible"/>
                                      </p:to>
                                    </p:set>
                                    <p:animEffect transition="in" filter="wheel(1)">
                                      <p:cBhvr>
                                        <p:cTn id="22" dur="2000"/>
                                        <p:tgtEl>
                                          <p:spTgt spid="4099">
                                            <p:txEl>
                                              <p:char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2" end="2"/>
                                            </p:txEl>
                                          </p:spTgt>
                                        </p:tgtEl>
                                        <p:attrNameLst>
                                          <p:attrName>style.visibility</p:attrName>
                                        </p:attrNameLst>
                                      </p:cBhvr>
                                      <p:to>
                                        <p:strVal val="visible"/>
                                      </p:to>
                                    </p:set>
                                    <p:animEffect transition="in" filter="wheel(1)">
                                      <p:cBhvr>
                                        <p:cTn id="32" dur="2000"/>
                                        <p:tgtEl>
                                          <p:spTgt spid="4099">
                                            <p:txEl>
                                              <p:char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3" end="3"/>
                                            </p:txEl>
                                          </p:spTgt>
                                        </p:tgtEl>
                                        <p:attrNameLst>
                                          <p:attrName>style.visibility</p:attrName>
                                        </p:attrNameLst>
                                      </p:cBhvr>
                                      <p:to>
                                        <p:strVal val="visible"/>
                                      </p:to>
                                    </p:set>
                                    <p:animEffect transition="in" filter="wheel(1)">
                                      <p:cBhvr>
                                        <p:cTn id="37" dur="2000"/>
                                        <p:tgtEl>
                                          <p:spTgt spid="4099">
                                            <p:txEl>
                                              <p:char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4" end="4"/>
                                            </p:txEl>
                                          </p:spTgt>
                                        </p:tgtEl>
                                        <p:attrNameLst>
                                          <p:attrName>style.visibility</p:attrName>
                                        </p:attrNameLst>
                                      </p:cBhvr>
                                      <p:to>
                                        <p:strVal val="visible"/>
                                      </p:to>
                                    </p:set>
                                    <p:animEffect transition="in" filter="wheel(1)">
                                      <p:cBhvr>
                                        <p:cTn id="42" dur="2000"/>
                                        <p:tgtEl>
                                          <p:spTgt spid="4099">
                                            <p:txEl>
                                              <p:char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5" end="5"/>
                                            </p:txEl>
                                          </p:spTgt>
                                        </p:tgtEl>
                                        <p:attrNameLst>
                                          <p:attrName>style.visibility</p:attrName>
                                        </p:attrNameLst>
                                      </p:cBhvr>
                                      <p:to>
                                        <p:strVal val="visible"/>
                                      </p:to>
                                    </p:set>
                                    <p:animEffect transition="in" filter="wheel(1)">
                                      <p:cBhvr>
                                        <p:cTn id="47" dur="2000"/>
                                        <p:tgtEl>
                                          <p:spTgt spid="4099">
                                            <p:txEl>
                                              <p:char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6" end="6"/>
                                            </p:txEl>
                                          </p:spTgt>
                                        </p:tgtEl>
                                        <p:attrNameLst>
                                          <p:attrName>style.visibility</p:attrName>
                                        </p:attrNameLst>
                                      </p:cBhvr>
                                      <p:to>
                                        <p:strVal val="visible"/>
                                      </p:to>
                                    </p:set>
                                    <p:animEffect transition="in" filter="wheel(1)">
                                      <p:cBhvr>
                                        <p:cTn id="52" dur="2000"/>
                                        <p:tgtEl>
                                          <p:spTgt spid="4099">
                                            <p:txEl>
                                              <p:char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1" end="1"/>
                                            </p:txEl>
                                          </p:spTgt>
                                        </p:tgtEl>
                                        <p:attrNameLst>
                                          <p:attrName>style.visibility</p:attrName>
                                        </p:attrNameLst>
                                      </p:cBhvr>
                                      <p:to>
                                        <p:strVal val="visible"/>
                                      </p:to>
                                    </p:set>
                                    <p:animEffect transition="in" filter="wheel(1)">
                                      <p:cBhvr>
                                        <p:cTn id="57" dur="2000"/>
                                        <p:tgtEl>
                                          <p:spTgt spid="4099">
                                            <p:txEl>
                                              <p:char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2" end="2"/>
                                            </p:txEl>
                                          </p:spTgt>
                                        </p:tgtEl>
                                        <p:attrNameLst>
                                          <p:attrName>style.visibility</p:attrName>
                                        </p:attrNameLst>
                                      </p:cBhvr>
                                      <p:to>
                                        <p:strVal val="visible"/>
                                      </p:to>
                                    </p:set>
                                    <p:animEffect transition="in" filter="wheel(1)">
                                      <p:cBhvr>
                                        <p:cTn id="62" dur="2000"/>
                                        <p:tgtEl>
                                          <p:spTgt spid="4099">
                                            <p:txEl>
                                              <p:char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3" end="3"/>
                                            </p:txEl>
                                          </p:spTgt>
                                        </p:tgtEl>
                                        <p:attrNameLst>
                                          <p:attrName>style.visibility</p:attrName>
                                        </p:attrNameLst>
                                      </p:cBhvr>
                                      <p:to>
                                        <p:strVal val="visible"/>
                                      </p:to>
                                    </p:set>
                                    <p:animEffect transition="in" filter="wheel(1)">
                                      <p:cBhvr>
                                        <p:cTn id="67" dur="2000"/>
                                        <p:tgtEl>
                                          <p:spTgt spid="4099">
                                            <p:txEl>
                                              <p:char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5" end="5"/>
                                            </p:txEl>
                                          </p:spTgt>
                                        </p:tgtEl>
                                        <p:attrNameLst>
                                          <p:attrName>style.visibility</p:attrName>
                                        </p:attrNameLst>
                                      </p:cBhvr>
                                      <p:to>
                                        <p:strVal val="visible"/>
                                      </p:to>
                                    </p:set>
                                    <p:animEffect transition="in" filter="wheel(1)">
                                      <p:cBhvr>
                                        <p:cTn id="72" dur="2000"/>
                                        <p:tgtEl>
                                          <p:spTgt spid="4099">
                                            <p:txEl>
                                              <p:char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5" end="5"/>
                                            </p:txEl>
                                          </p:spTgt>
                                        </p:tgtEl>
                                        <p:attrNameLst>
                                          <p:attrName>style.visibility</p:attrName>
                                        </p:attrNameLst>
                                      </p:cBhvr>
                                      <p:to>
                                        <p:strVal val="visible"/>
                                      </p:to>
                                    </p:set>
                                    <p:animEffect transition="in" filter="wheel(1)">
                                      <p:cBhvr>
                                        <p:cTn id="77" dur="2000"/>
                                        <p:tgtEl>
                                          <p:spTgt spid="4099">
                                            <p:txEl>
                                              <p:char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1" end="1"/>
                                            </p:txEl>
                                          </p:spTgt>
                                        </p:tgtEl>
                                        <p:attrNameLst>
                                          <p:attrName>style.visibility</p:attrName>
                                        </p:attrNameLst>
                                      </p:cBhvr>
                                      <p:to>
                                        <p:strVal val="visible"/>
                                      </p:to>
                                    </p:set>
                                    <p:animEffect transition="in" filter="wheel(1)">
                                      <p:cBhvr>
                                        <p:cTn id="82" dur="2000"/>
                                        <p:tgtEl>
                                          <p:spTgt spid="4099">
                                            <p:txEl>
                                              <p:char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2" end="2"/>
                                            </p:txEl>
                                          </p:spTgt>
                                        </p:tgtEl>
                                        <p:attrNameLst>
                                          <p:attrName>style.visibility</p:attrName>
                                        </p:attrNameLst>
                                      </p:cBhvr>
                                      <p:to>
                                        <p:strVal val="visible"/>
                                      </p:to>
                                    </p:set>
                                    <p:animEffect transition="in" filter="wheel(1)">
                                      <p:cBhvr>
                                        <p:cTn id="87" dur="2000"/>
                                        <p:tgtEl>
                                          <p:spTgt spid="4099">
                                            <p:txEl>
                                              <p:charRg st="2" end="2"/>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2" end="2"/>
                                            </p:txEl>
                                          </p:spTgt>
                                        </p:tgtEl>
                                        <p:attrNameLst>
                                          <p:attrName>style.visibility</p:attrName>
                                        </p:attrNameLst>
                                      </p:cBhvr>
                                      <p:to>
                                        <p:strVal val="visible"/>
                                      </p:to>
                                    </p:set>
                                    <p:animEffect transition="in" filter="wheel(1)">
                                      <p:cBhvr>
                                        <p:cTn id="97" dur="2000"/>
                                        <p:tgtEl>
                                          <p:spTgt spid="4099">
                                            <p:txEl>
                                              <p:charRg st="2" end="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3" end="3"/>
                                            </p:txEl>
                                          </p:spTgt>
                                        </p:tgtEl>
                                        <p:attrNameLst>
                                          <p:attrName>style.visibility</p:attrName>
                                        </p:attrNameLst>
                                      </p:cBhvr>
                                      <p:to>
                                        <p:strVal val="visible"/>
                                      </p:to>
                                    </p:set>
                                    <p:animEffect transition="in" filter="wheel(1)">
                                      <p:cBhvr>
                                        <p:cTn id="102" dur="2000"/>
                                        <p:tgtEl>
                                          <p:spTgt spid="4099">
                                            <p:txEl>
                                              <p:charRg st="3" end="3"/>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4" end="4"/>
                                            </p:txEl>
                                          </p:spTgt>
                                        </p:tgtEl>
                                        <p:attrNameLst>
                                          <p:attrName>style.visibility</p:attrName>
                                        </p:attrNameLst>
                                      </p:cBhvr>
                                      <p:to>
                                        <p:strVal val="visible"/>
                                      </p:to>
                                    </p:set>
                                    <p:animEffect transition="in" filter="wheel(1)">
                                      <p:cBhvr>
                                        <p:cTn id="107" dur="2000"/>
                                        <p:tgtEl>
                                          <p:spTgt spid="4099">
                                            <p:txEl>
                                              <p:charRg st="4" end="4"/>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1" end="1"/>
                                            </p:txEl>
                                          </p:spTgt>
                                        </p:tgtEl>
                                        <p:attrNameLst>
                                          <p:attrName>style.visibility</p:attrName>
                                        </p:attrNameLst>
                                      </p:cBhvr>
                                      <p:to>
                                        <p:strVal val="visible"/>
                                      </p:to>
                                    </p:set>
                                    <p:animEffect transition="in" filter="wheel(1)">
                                      <p:cBhvr>
                                        <p:cTn id="112" dur="2000"/>
                                        <p:tgtEl>
                                          <p:spTgt spid="4099">
                                            <p:txEl>
                                              <p:charRg st="1" end="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6" end="6"/>
                                            </p:txEl>
                                          </p:spTgt>
                                        </p:tgtEl>
                                        <p:attrNameLst>
                                          <p:attrName>style.visibility</p:attrName>
                                        </p:attrNameLst>
                                      </p:cBhvr>
                                      <p:to>
                                        <p:strVal val="visible"/>
                                      </p:to>
                                    </p:set>
                                    <p:animEffect transition="in" filter="wheel(1)">
                                      <p:cBhvr>
                                        <p:cTn id="117" dur="2000"/>
                                        <p:tgtEl>
                                          <p:spTgt spid="4099">
                                            <p:txEl>
                                              <p:charRg st="6" end="6"/>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7" end="7"/>
                                            </p:txEl>
                                          </p:spTgt>
                                        </p:tgtEl>
                                        <p:attrNameLst>
                                          <p:attrName>style.visibility</p:attrName>
                                        </p:attrNameLst>
                                      </p:cBhvr>
                                      <p:to>
                                        <p:strVal val="visible"/>
                                      </p:to>
                                    </p:set>
                                    <p:animEffect transition="in" filter="wheel(1)">
                                      <p:cBhvr>
                                        <p:cTn id="122" dur="2000"/>
                                        <p:tgtEl>
                                          <p:spTgt spid="4099">
                                            <p:txEl>
                                              <p:charRg st="7" end="7"/>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8" end="8"/>
                                            </p:txEl>
                                          </p:spTgt>
                                        </p:tgtEl>
                                        <p:attrNameLst>
                                          <p:attrName>style.visibility</p:attrName>
                                        </p:attrNameLst>
                                      </p:cBhvr>
                                      <p:to>
                                        <p:strVal val="visible"/>
                                      </p:to>
                                    </p:set>
                                    <p:animEffect transition="in" filter="wheel(1)">
                                      <p:cBhvr>
                                        <p:cTn id="127" dur="2000"/>
                                        <p:tgtEl>
                                          <p:spTgt spid="4099">
                                            <p:txEl>
                                              <p:charRg st="8" end="8"/>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9" end="9"/>
                                            </p:txEl>
                                          </p:spTgt>
                                        </p:tgtEl>
                                        <p:attrNameLst>
                                          <p:attrName>style.visibility</p:attrName>
                                        </p:attrNameLst>
                                      </p:cBhvr>
                                      <p:to>
                                        <p:strVal val="visible"/>
                                      </p:to>
                                    </p:set>
                                    <p:animEffect transition="in" filter="wheel(1)">
                                      <p:cBhvr>
                                        <p:cTn id="132" dur="2000"/>
                                        <p:tgtEl>
                                          <p:spTgt spid="4099">
                                            <p:txEl>
                                              <p:charRg st="9" end="9"/>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81" end="223"/>
                                            </p:txEl>
                                          </p:spTgt>
                                        </p:tgtEl>
                                        <p:attrNameLst>
                                          <p:attrName>style.visibility</p:attrName>
                                        </p:attrNameLst>
                                      </p:cBhvr>
                                      <p:to>
                                        <p:strVal val="visible"/>
                                      </p:to>
                                    </p:set>
                                    <p:animEffect transition="in" filter="wheel(1)">
                                      <p:cBhvr>
                                        <p:cTn id="137" dur="2000"/>
                                        <p:tgtEl>
                                          <p:spTgt spid="4099">
                                            <p:txEl>
                                              <p:charRg st="81" end="22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3" end="3"/>
                                            </p:txEl>
                                          </p:spTgt>
                                        </p:tgtEl>
                                        <p:attrNameLst>
                                          <p:attrName>style.visibility</p:attrName>
                                        </p:attrNameLst>
                                      </p:cBhvr>
                                      <p:to>
                                        <p:strVal val="visible"/>
                                      </p:to>
                                    </p:set>
                                    <p:animEffect transition="in" filter="wheel(1)">
                                      <p:cBhvr>
                                        <p:cTn id="142" dur="2000"/>
                                        <p:tgtEl>
                                          <p:spTgt spid="4099">
                                            <p:txEl>
                                              <p:charRg st="3" end="3"/>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4" end="4"/>
                                            </p:txEl>
                                          </p:spTgt>
                                        </p:tgtEl>
                                        <p:attrNameLst>
                                          <p:attrName>style.visibility</p:attrName>
                                        </p:attrNameLst>
                                      </p:cBhvr>
                                      <p:to>
                                        <p:strVal val="visible"/>
                                      </p:to>
                                    </p:set>
                                    <p:animEffect transition="in" filter="wheel(1)">
                                      <p:cBhvr>
                                        <p:cTn id="14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916430"/>
            <a:ext cx="862901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综合测评成绩的构成和比例为：思想道德素质测评占 20%，专业知识与技能素质测评占 60％，文体素质测评占 10%，劳动实践能力素质测评占10%。</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计算方法为：德、智、文体和劳动实践四个方面先各按 100 分计，然后再按所占比例计入总分。公式为：素质测评得分＝思想道德素质测评得分×0.2＋专业知识与技能素质测评得分×0.6＋文体素质测评得分×0.1＋劳动实践能力素质测评得分×0.1。</a:t>
            </a: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37235" y="548640"/>
            <a:ext cx="10043795" cy="920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广东机电职业技术学院学生个人素质综合测评实施办法</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第一章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总则</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81" end="223"/>
                                            </p:txEl>
                                          </p:spTgt>
                                        </p:tgtEl>
                                        <p:attrNameLst>
                                          <p:attrName>style.visibility</p:attrName>
                                        </p:attrNameLst>
                                      </p:cBhvr>
                                      <p:to>
                                        <p:strVal val="visible"/>
                                      </p:to>
                                    </p:set>
                                    <p:animEffect transition="in" filter="wheel(1)">
                                      <p:cBhvr>
                                        <p:cTn id="17" dur="2000"/>
                                        <p:tgtEl>
                                          <p:spTgt spid="4099">
                                            <p:txEl>
                                              <p:charRg st="81" end="22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844675"/>
            <a:ext cx="862901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第七条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思想道德素质表现分由基本分、模块分两部分构成，其计算公式：思想道德素质表现分 = 基本分+“第二课堂”对应模块得分。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第八条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思想道德素质表现的基本分满分为80分</a:t>
            </a:r>
            <a:r>
              <a:rPr lang="zh-CN" altLang="en-US" sz="2400" dirty="0">
                <a:latin typeface="+mn-ea"/>
                <a:cs typeface="+mn-ea"/>
                <a:sym typeface="+mn-ea"/>
              </a:rPr>
              <a:t>。</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第九条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思想道德素质表现分的模块分是 20 分。 思想道德素质的模块分由</a:t>
            </a:r>
            <a:r>
              <a:rPr lang="zh-CN" altLang="en-US" sz="2400" dirty="0">
                <a:solidFill>
                  <a:srgbClr val="FF0000"/>
                </a:solidFill>
                <a:latin typeface="+mn-ea"/>
                <a:cs typeface="+mn-ea"/>
                <a:sym typeface="+mn-ea"/>
              </a:rPr>
              <a:t>第二课堂成绩单“道德修养”模块</a:t>
            </a:r>
            <a:r>
              <a:rPr lang="zh-CN" altLang="en-US" sz="2400" dirty="0">
                <a:latin typeface="+mn-ea"/>
                <a:cs typeface="+mn-ea"/>
                <a:sym typeface="+mn-ea"/>
              </a:rPr>
              <a:t>的得分构成，计算公式：20×当学年度本人在该模块的积分／当学年度本班学生在该模块的个人最高积分。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37235" y="620395"/>
            <a:ext cx="10043795" cy="721995"/>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思想道德素质测评</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4" end="4"/>
                                            </p:txEl>
                                          </p:spTgt>
                                        </p:tgtEl>
                                        <p:attrNameLst>
                                          <p:attrName>style.visibility</p:attrName>
                                        </p:attrNameLst>
                                      </p:cBhvr>
                                      <p:to>
                                        <p:strVal val="visible"/>
                                      </p:to>
                                    </p:set>
                                    <p:animEffect transition="in" filter="wheel(1)">
                                      <p:cBhvr>
                                        <p:cTn id="17" dur="2000"/>
                                        <p:tgtEl>
                                          <p:spTgt spid="4099">
                                            <p:txEl>
                                              <p:char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1" end="1"/>
                                            </p:txEl>
                                          </p:spTgt>
                                        </p:tgtEl>
                                        <p:attrNameLst>
                                          <p:attrName>style.visibility</p:attrName>
                                        </p:attrNameLst>
                                      </p:cBhvr>
                                      <p:to>
                                        <p:strVal val="visible"/>
                                      </p:to>
                                    </p:set>
                                    <p:animEffect transition="in" filter="wheel(1)">
                                      <p:cBhvr>
                                        <p:cTn id="22" dur="2000"/>
                                        <p:tgtEl>
                                          <p:spTgt spid="4099">
                                            <p:txEl>
                                              <p:char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81" end="223"/>
                                            </p:txEl>
                                          </p:spTgt>
                                        </p:tgtEl>
                                        <p:attrNameLst>
                                          <p:attrName>style.visibility</p:attrName>
                                        </p:attrNameLst>
                                      </p:cBhvr>
                                      <p:to>
                                        <p:strVal val="visible"/>
                                      </p:to>
                                    </p:set>
                                    <p:animEffect transition="in" filter="wheel(1)">
                                      <p:cBhvr>
                                        <p:cTn id="27" dur="2000"/>
                                        <p:tgtEl>
                                          <p:spTgt spid="4099">
                                            <p:txEl>
                                              <p:charRg st="81" end="22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3" end="3"/>
                                            </p:txEl>
                                          </p:spTgt>
                                        </p:tgtEl>
                                        <p:attrNameLst>
                                          <p:attrName>style.visibility</p:attrName>
                                        </p:attrNameLst>
                                      </p:cBhvr>
                                      <p:to>
                                        <p:strVal val="visible"/>
                                      </p:to>
                                    </p:set>
                                    <p:animEffect transition="in" filter="wheel(1)">
                                      <p:cBhvr>
                                        <p:cTn id="32" dur="2000"/>
                                        <p:tgtEl>
                                          <p:spTgt spid="4099">
                                            <p:txEl>
                                              <p:char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4" end="4"/>
                                            </p:txEl>
                                          </p:spTgt>
                                        </p:tgtEl>
                                        <p:attrNameLst>
                                          <p:attrName>style.visibility</p:attrName>
                                        </p:attrNameLst>
                                      </p:cBhvr>
                                      <p:to>
                                        <p:strVal val="visible"/>
                                      </p:to>
                                    </p:set>
                                    <p:animEffect transition="in" filter="wheel(1)">
                                      <p:cBhvr>
                                        <p:cTn id="3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2060575"/>
            <a:ext cx="862901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专业知识与技能素质表现分由基本分、加分和扣分三部分构成。计算公式：专业知识与技能素质表现分＝基本分＋加分+扣分</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第十一条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专业知识与技能素质基本分满分是 85 分，包括学年所有学课程的成绩。计算公式： 85×（平均绩点＋5）/10</a:t>
            </a:r>
            <a:r>
              <a:rPr lang="zh-CN" altLang="en-US" sz="2400" dirty="0">
                <a:latin typeface="+mn-ea"/>
                <a:cs typeface="+mn-ea"/>
                <a:sym typeface="+mn-ea"/>
              </a:rPr>
              <a:t>。</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92785"/>
            <a:ext cx="10043795" cy="920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专业知识与技能素质测评</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4" end="4"/>
                                            </p:txEl>
                                          </p:spTgt>
                                        </p:tgtEl>
                                        <p:attrNameLst>
                                          <p:attrName>style.visibility</p:attrName>
                                        </p:attrNameLst>
                                      </p:cBhvr>
                                      <p:to>
                                        <p:strVal val="visible"/>
                                      </p:to>
                                    </p:set>
                                    <p:animEffect transition="in" filter="wheel(1)">
                                      <p:cBhvr>
                                        <p:cTn id="17" dur="2000"/>
                                        <p:tgtEl>
                                          <p:spTgt spid="4099">
                                            <p:txEl>
                                              <p:char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1" end="1"/>
                                            </p:txEl>
                                          </p:spTgt>
                                        </p:tgtEl>
                                        <p:attrNameLst>
                                          <p:attrName>style.visibility</p:attrName>
                                        </p:attrNameLst>
                                      </p:cBhvr>
                                      <p:to>
                                        <p:strVal val="visible"/>
                                      </p:to>
                                    </p:set>
                                    <p:animEffect transition="in" filter="wheel(1)">
                                      <p:cBhvr>
                                        <p:cTn id="22" dur="2000"/>
                                        <p:tgtEl>
                                          <p:spTgt spid="4099">
                                            <p:txEl>
                                              <p:char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81" end="223"/>
                                            </p:txEl>
                                          </p:spTgt>
                                        </p:tgtEl>
                                        <p:attrNameLst>
                                          <p:attrName>style.visibility</p:attrName>
                                        </p:attrNameLst>
                                      </p:cBhvr>
                                      <p:to>
                                        <p:strVal val="visible"/>
                                      </p:to>
                                    </p:set>
                                    <p:animEffect transition="in" filter="wheel(1)">
                                      <p:cBhvr>
                                        <p:cTn id="27" dur="2000"/>
                                        <p:tgtEl>
                                          <p:spTgt spid="4099">
                                            <p:txEl>
                                              <p:charRg st="81" end="22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3" end="3"/>
                                            </p:txEl>
                                          </p:spTgt>
                                        </p:tgtEl>
                                        <p:attrNameLst>
                                          <p:attrName>style.visibility</p:attrName>
                                        </p:attrNameLst>
                                      </p:cBhvr>
                                      <p:to>
                                        <p:strVal val="visible"/>
                                      </p:to>
                                    </p:set>
                                    <p:animEffect transition="in" filter="wheel(1)">
                                      <p:cBhvr>
                                        <p:cTn id="32" dur="2000"/>
                                        <p:tgtEl>
                                          <p:spTgt spid="4099">
                                            <p:txEl>
                                              <p:char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4" end="4"/>
                                            </p:txEl>
                                          </p:spTgt>
                                        </p:tgtEl>
                                        <p:attrNameLst>
                                          <p:attrName>style.visibility</p:attrName>
                                        </p:attrNameLst>
                                      </p:cBhvr>
                                      <p:to>
                                        <p:strVal val="visible"/>
                                      </p:to>
                                    </p:set>
                                    <p:animEffect transition="in" filter="wheel(1)">
                                      <p:cBhvr>
                                        <p:cTn id="3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988820"/>
            <a:ext cx="862901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第十二条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专业知识与技能素质表现分中的加分是 15 分。专业知识与技能素质的加分由</a:t>
            </a:r>
            <a:r>
              <a:rPr lang="zh-CN" altLang="en-US" sz="2400" dirty="0">
                <a:solidFill>
                  <a:srgbClr val="FF0000"/>
                </a:solidFill>
                <a:latin typeface="+mn-ea"/>
                <a:cs typeface="+mn-ea"/>
                <a:sym typeface="+mn-ea"/>
              </a:rPr>
              <a:t>第二课堂成绩单“技术技能”模块</a:t>
            </a:r>
            <a:r>
              <a:rPr lang="zh-CN" altLang="en-US" sz="2400" dirty="0">
                <a:latin typeface="+mn-ea"/>
                <a:cs typeface="+mn-ea"/>
                <a:sym typeface="+mn-ea"/>
              </a:rPr>
              <a:t>的得分和本条项目的得分构成。计算公式：15×当学年度本人在专业知识与技能素质表现分中的加分／当学年度本班学生在专业知识与技能素质表现分中的个人最高加分。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sym typeface="+mn-ea"/>
              </a:rPr>
              <a:t>（一）本学年内取得职业技能等级证书，初级每个加 1 分，中级每个加2 分，高级每个加4 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sym typeface="+mn-ea"/>
              </a:rPr>
              <a:t>（二）每学期全勤者加4 分(无迟到、早退、旷课记录，公假除外)。</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37235" y="548640"/>
            <a:ext cx="10043795" cy="920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专业知识与技能素质测评</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4" end="4"/>
                                            </p:txEl>
                                          </p:spTgt>
                                        </p:tgtEl>
                                        <p:attrNameLst>
                                          <p:attrName>style.visibility</p:attrName>
                                        </p:attrNameLst>
                                      </p:cBhvr>
                                      <p:to>
                                        <p:strVal val="visible"/>
                                      </p:to>
                                    </p:set>
                                    <p:animEffect transition="in" filter="wheel(1)">
                                      <p:cBhvr>
                                        <p:cTn id="12" dur="2000"/>
                                        <p:tgtEl>
                                          <p:spTgt spid="4099">
                                            <p:txEl>
                                              <p:char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81" end="223"/>
                                            </p:txEl>
                                          </p:spTgt>
                                        </p:tgtEl>
                                        <p:attrNameLst>
                                          <p:attrName>style.visibility</p:attrName>
                                        </p:attrNameLst>
                                      </p:cBhvr>
                                      <p:to>
                                        <p:strVal val="visible"/>
                                      </p:to>
                                    </p:set>
                                    <p:animEffect transition="in" filter="wheel(1)">
                                      <p:cBhvr>
                                        <p:cTn id="22" dur="2000"/>
                                        <p:tgtEl>
                                          <p:spTgt spid="4099">
                                            <p:txEl>
                                              <p:charRg st="81" end="22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2060575"/>
            <a:ext cx="862901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第十三条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专业知识与技能素质表现分的扣分在专业知识与技能素质基本分中扣除，包括以下：</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sym typeface="+mn-ea"/>
              </a:rPr>
              <a:t>（一）本学年所学课程每补考一门扣2 分，补考不及格再扣3 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sym typeface="+mn-ea"/>
              </a:rPr>
              <a:t>（二）本学年内每旷课一节，扣1 分，迟到、早退一次扣0.5 分(包括晚修考勤)</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sym typeface="+mn-ea"/>
              </a:rPr>
              <a:t>（三）本学年内无故不交作业、不参加实践教学活动，每次扣 1分；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sym typeface="+mn-ea"/>
              </a:rPr>
              <a:t>（四）本学年内抄袭作业者视情况每次扣0.5—1 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37235" y="620395"/>
            <a:ext cx="10043795" cy="920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专业知识与技能素质测评</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4" end="4"/>
                                            </p:txEl>
                                          </p:spTgt>
                                        </p:tgtEl>
                                        <p:attrNameLst>
                                          <p:attrName>style.visibility</p:attrName>
                                        </p:attrNameLst>
                                      </p:cBhvr>
                                      <p:to>
                                        <p:strVal val="visible"/>
                                      </p:to>
                                    </p:set>
                                    <p:animEffect transition="in" filter="wheel(1)">
                                      <p:cBhvr>
                                        <p:cTn id="12" dur="2000"/>
                                        <p:tgtEl>
                                          <p:spTgt spid="4099">
                                            <p:txEl>
                                              <p:char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81" end="223"/>
                                            </p:txEl>
                                          </p:spTgt>
                                        </p:tgtEl>
                                        <p:attrNameLst>
                                          <p:attrName>style.visibility</p:attrName>
                                        </p:attrNameLst>
                                      </p:cBhvr>
                                      <p:to>
                                        <p:strVal val="visible"/>
                                      </p:to>
                                    </p:set>
                                    <p:animEffect transition="in" filter="wheel(1)">
                                      <p:cBhvr>
                                        <p:cTn id="22" dur="2000"/>
                                        <p:tgtEl>
                                          <p:spTgt spid="4099">
                                            <p:txEl>
                                              <p:charRg st="81" end="22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2060575"/>
            <a:ext cx="8629015" cy="45256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第十四条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文体素质表现分由</a:t>
            </a:r>
            <a:r>
              <a:rPr lang="zh-CN" altLang="en-US" sz="2400" dirty="0">
                <a:solidFill>
                  <a:srgbClr val="FF0000"/>
                </a:solidFill>
                <a:latin typeface="+mn-ea"/>
                <a:cs typeface="+mn-ea"/>
                <a:sym typeface="+mn-ea"/>
              </a:rPr>
              <a:t>第二课堂成绩单“文艺体育”模块</a:t>
            </a:r>
            <a:r>
              <a:rPr lang="zh-CN" altLang="en-US" sz="2400" dirty="0">
                <a:latin typeface="+mn-ea"/>
                <a:cs typeface="+mn-ea"/>
                <a:sym typeface="+mn-ea"/>
              </a:rPr>
              <a:t>的得分构成，计算公式：100×当学年度本人在该模块的积分／当学年度本班学生在该模块的个人最高积分。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0" algn="ctr" eaLnBrk="1" latinLnBrk="0" hangingPunct="1">
              <a:spcBef>
                <a:spcPts val="0"/>
              </a:spcBef>
              <a:buClrTx/>
              <a:buSzTx/>
              <a:buFontTx/>
              <a:buNone/>
              <a:extLst>
                <a:ext uri="{35155182-B16C-46BC-9424-99874614C6A1}">
                  <wpsdc:indentchars xmlns:wpsdc="http://www.wps.cn/officeDocument/2017/drawingmlCustomData" val="0" checksum="2798278923"/>
                </a:ext>
              </a:extLst>
            </a:pPr>
            <a:r>
              <a:rPr lang="zh-CN" altLang="en-US" sz="2800" b="1" dirty="0">
                <a:solidFill>
                  <a:srgbClr val="FFFF00"/>
                </a:solidFill>
                <a:latin typeface="+mj-lt"/>
                <a:ea typeface="+mj-ea"/>
                <a:cs typeface="+mj-cs"/>
                <a:sym typeface="+mn-ea"/>
              </a:rPr>
              <a:t>第五章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劳动实践能力测评</a:t>
            </a:r>
            <a:r>
              <a:rPr lang="en-US" altLang="zh-CN" sz="2800" b="1" dirty="0">
                <a:solidFill>
                  <a:srgbClr val="FFFF00"/>
                </a:solidFill>
                <a:latin typeface="+mj-lt"/>
                <a:ea typeface="+mj-ea"/>
                <a:cs typeface="+mj-cs"/>
                <a:sym typeface="+mn-ea"/>
              </a:rPr>
              <a:t>』</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第十五条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劳动实践能力素质表现分由</a:t>
            </a:r>
            <a:r>
              <a:rPr lang="zh-CN" altLang="en-US" sz="2400" dirty="0">
                <a:solidFill>
                  <a:srgbClr val="FF0000"/>
                </a:solidFill>
                <a:latin typeface="+mn-ea"/>
                <a:cs typeface="+mn-ea"/>
                <a:sym typeface="+mn-ea"/>
              </a:rPr>
              <a:t>第二课堂成绩单“劳动实践”模块</a:t>
            </a:r>
            <a:r>
              <a:rPr lang="zh-CN" altLang="en-US" sz="2400" dirty="0">
                <a:latin typeface="+mn-ea"/>
                <a:cs typeface="+mn-ea"/>
                <a:sym typeface="+mn-ea"/>
              </a:rPr>
              <a:t>的得分构成。计算公式：100×当学年度本人在该模块的积分／当学年度本班学生在该模块的个人最高积分。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37235" y="620395"/>
            <a:ext cx="10043795" cy="920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第四章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文体素质测评</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4" end="4"/>
                                            </p:txEl>
                                          </p:spTgt>
                                        </p:tgtEl>
                                        <p:attrNameLst>
                                          <p:attrName>style.visibility</p:attrName>
                                        </p:attrNameLst>
                                      </p:cBhvr>
                                      <p:to>
                                        <p:strVal val="visible"/>
                                      </p:to>
                                    </p:set>
                                    <p:animEffect transition="in" filter="wheel(1)">
                                      <p:cBhvr>
                                        <p:cTn id="12" dur="2000"/>
                                        <p:tgtEl>
                                          <p:spTgt spid="4099">
                                            <p:txEl>
                                              <p:char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81" end="223"/>
                                            </p:txEl>
                                          </p:spTgt>
                                        </p:tgtEl>
                                        <p:attrNameLst>
                                          <p:attrName>style.visibility</p:attrName>
                                        </p:attrNameLst>
                                      </p:cBhvr>
                                      <p:to>
                                        <p:strVal val="visible"/>
                                      </p:to>
                                    </p:set>
                                    <p:animEffect transition="in" filter="wheel(1)">
                                      <p:cBhvr>
                                        <p:cTn id="22" dur="2000"/>
                                        <p:tgtEl>
                                          <p:spTgt spid="4099">
                                            <p:txEl>
                                              <p:charRg st="81" end="22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90373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第七条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奖项的设置</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（一）国家（政府）设立的奖励项目</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1、国家奖学金（</a:t>
            </a:r>
            <a:r>
              <a:rPr lang="en-US" altLang="zh-CN" sz="2400" dirty="0">
                <a:latin typeface="+mn-ea"/>
                <a:cs typeface="+mn-ea"/>
              </a:rPr>
              <a:t>8000</a:t>
            </a:r>
            <a:r>
              <a:rPr lang="zh-CN" altLang="en-US" sz="2400" dirty="0">
                <a:latin typeface="+mn-ea"/>
                <a:cs typeface="+mn-ea"/>
              </a:rPr>
              <a:t>元）</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2、国家励志奖学金（</a:t>
            </a:r>
            <a:r>
              <a:rPr lang="en-US" altLang="zh-CN" sz="2400" dirty="0">
                <a:latin typeface="+mn-ea"/>
                <a:cs typeface="+mn-ea"/>
              </a:rPr>
              <a:t>5000</a:t>
            </a:r>
            <a:r>
              <a:rPr lang="zh-CN" altLang="en-US" sz="2400" dirty="0">
                <a:latin typeface="+mn-ea"/>
                <a:cs typeface="+mn-ea"/>
              </a:rPr>
              <a:t>元）</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（二）学院设立的奖励项目</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1、集体奖项</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（1）先进班集体奖</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（2）文明宿舍奖</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108204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广东机电职业技术学院学生奖励管理办法（修订）</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奖项的设置</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6" end="6"/>
                                            </p:txEl>
                                          </p:spTgt>
                                        </p:tgtEl>
                                        <p:attrNameLst>
                                          <p:attrName>style.visibility</p:attrName>
                                        </p:attrNameLst>
                                      </p:cBhvr>
                                      <p:to>
                                        <p:strVal val="visible"/>
                                      </p:to>
                                    </p:set>
                                    <p:animEffect transition="in" filter="wheel(1)">
                                      <p:cBhvr>
                                        <p:cTn id="37" dur="2000"/>
                                        <p:tgtEl>
                                          <p:spTgt spid="4099">
                                            <p:txEl>
                                              <p:char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7" end="7"/>
                                            </p:txEl>
                                          </p:spTgt>
                                        </p:tgtEl>
                                        <p:attrNameLst>
                                          <p:attrName>style.visibility</p:attrName>
                                        </p:attrNameLst>
                                      </p:cBhvr>
                                      <p:to>
                                        <p:strVal val="visible"/>
                                      </p:to>
                                    </p:set>
                                    <p:animEffect transition="in" filter="wheel(1)">
                                      <p:cBhvr>
                                        <p:cTn id="42" dur="2000"/>
                                        <p:tgtEl>
                                          <p:spTgt spid="4099">
                                            <p:txEl>
                                              <p:char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1" end="1"/>
                                            </p:txEl>
                                          </p:spTgt>
                                        </p:tgtEl>
                                        <p:attrNameLst>
                                          <p:attrName>style.visibility</p:attrName>
                                        </p:attrNameLst>
                                      </p:cBhvr>
                                      <p:to>
                                        <p:strVal val="visible"/>
                                      </p:to>
                                    </p:set>
                                    <p:animEffect transition="in" filter="wheel(1)">
                                      <p:cBhvr>
                                        <p:cTn id="47" dur="2000"/>
                                        <p:tgtEl>
                                          <p:spTgt spid="4099">
                                            <p:txEl>
                                              <p:char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81" end="223"/>
                                            </p:txEl>
                                          </p:spTgt>
                                        </p:tgtEl>
                                        <p:attrNameLst>
                                          <p:attrName>style.visibility</p:attrName>
                                        </p:attrNameLst>
                                      </p:cBhvr>
                                      <p:to>
                                        <p:strVal val="visible"/>
                                      </p:to>
                                    </p:set>
                                    <p:animEffect transition="in" filter="wheel(1)">
                                      <p:cBhvr>
                                        <p:cTn id="52" dur="2000"/>
                                        <p:tgtEl>
                                          <p:spTgt spid="4099">
                                            <p:txEl>
                                              <p:charRg st="81" end="22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3" end="3"/>
                                            </p:txEl>
                                          </p:spTgt>
                                        </p:tgtEl>
                                        <p:attrNameLst>
                                          <p:attrName>style.visibility</p:attrName>
                                        </p:attrNameLst>
                                      </p:cBhvr>
                                      <p:to>
                                        <p:strVal val="visible"/>
                                      </p:to>
                                    </p:set>
                                    <p:animEffect transition="in" filter="wheel(1)">
                                      <p:cBhvr>
                                        <p:cTn id="57" dur="2000"/>
                                        <p:tgtEl>
                                          <p:spTgt spid="4099">
                                            <p:txEl>
                                              <p:char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4" end="4"/>
                                            </p:txEl>
                                          </p:spTgt>
                                        </p:tgtEl>
                                        <p:attrNameLst>
                                          <p:attrName>style.visibility</p:attrName>
                                        </p:attrNameLst>
                                      </p:cBhvr>
                                      <p:to>
                                        <p:strVal val="visible"/>
                                      </p:to>
                                    </p:set>
                                    <p:animEffect transition="in" filter="wheel(1)">
                                      <p:cBhvr>
                                        <p:cTn id="6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（二）学院设立的奖励项目</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2、个人奖项</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（1）三好学生标兵（学生一等奖学金）</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（2）优秀三好学生（学生二等奖学金）</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（3）三好学生（学生三等奖学金）</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（4）优秀学生干部（学生二等奖学金）</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（5）先进个人奖</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（6）优秀毕业生</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37235" y="548640"/>
            <a:ext cx="10043795" cy="816610"/>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奖项的设置</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2" end="2"/>
                                            </p:txEl>
                                          </p:spTgt>
                                        </p:tgtEl>
                                        <p:attrNameLst>
                                          <p:attrName>style.visibility</p:attrName>
                                        </p:attrNameLst>
                                      </p:cBhvr>
                                      <p:to>
                                        <p:strVal val="visible"/>
                                      </p:to>
                                    </p:set>
                                    <p:animEffect transition="in" filter="wheel(1)">
                                      <p:cBhvr>
                                        <p:cTn id="12" dur="2000"/>
                                        <p:tgtEl>
                                          <p:spTgt spid="4099">
                                            <p:txEl>
                                              <p:char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3" end="3"/>
                                            </p:txEl>
                                          </p:spTgt>
                                        </p:tgtEl>
                                        <p:attrNameLst>
                                          <p:attrName>style.visibility</p:attrName>
                                        </p:attrNameLst>
                                      </p:cBhvr>
                                      <p:to>
                                        <p:strVal val="visible"/>
                                      </p:to>
                                    </p:set>
                                    <p:animEffect transition="in" filter="wheel(1)">
                                      <p:cBhvr>
                                        <p:cTn id="17" dur="2000"/>
                                        <p:tgtEl>
                                          <p:spTgt spid="4099">
                                            <p:txEl>
                                              <p:char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4" end="4"/>
                                            </p:txEl>
                                          </p:spTgt>
                                        </p:tgtEl>
                                        <p:attrNameLst>
                                          <p:attrName>style.visibility</p:attrName>
                                        </p:attrNameLst>
                                      </p:cBhvr>
                                      <p:to>
                                        <p:strVal val="visible"/>
                                      </p:to>
                                    </p:set>
                                    <p:animEffect transition="in" filter="wheel(1)">
                                      <p:cBhvr>
                                        <p:cTn id="22" dur="2000"/>
                                        <p:tgtEl>
                                          <p:spTgt spid="4099">
                                            <p:txEl>
                                              <p:char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5" end="5"/>
                                            </p:txEl>
                                          </p:spTgt>
                                        </p:tgtEl>
                                        <p:attrNameLst>
                                          <p:attrName>style.visibility</p:attrName>
                                        </p:attrNameLst>
                                      </p:cBhvr>
                                      <p:to>
                                        <p:strVal val="visible"/>
                                      </p:to>
                                    </p:set>
                                    <p:animEffect transition="in" filter="wheel(1)">
                                      <p:cBhvr>
                                        <p:cTn id="27" dur="2000"/>
                                        <p:tgtEl>
                                          <p:spTgt spid="4099">
                                            <p:txEl>
                                              <p:char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6" end="6"/>
                                            </p:txEl>
                                          </p:spTgt>
                                        </p:tgtEl>
                                        <p:attrNameLst>
                                          <p:attrName>style.visibility</p:attrName>
                                        </p:attrNameLst>
                                      </p:cBhvr>
                                      <p:to>
                                        <p:strVal val="visible"/>
                                      </p:to>
                                    </p:set>
                                    <p:animEffect transition="in" filter="wheel(1)">
                                      <p:cBhvr>
                                        <p:cTn id="32" dur="2000"/>
                                        <p:tgtEl>
                                          <p:spTgt spid="4099">
                                            <p:txEl>
                                              <p:char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7" end="7"/>
                                            </p:txEl>
                                          </p:spTgt>
                                        </p:tgtEl>
                                        <p:attrNameLst>
                                          <p:attrName>style.visibility</p:attrName>
                                        </p:attrNameLst>
                                      </p:cBhvr>
                                      <p:to>
                                        <p:strVal val="visible"/>
                                      </p:to>
                                    </p:set>
                                    <p:animEffect transition="in" filter="wheel(1)">
                                      <p:cBhvr>
                                        <p:cTn id="37" dur="2000"/>
                                        <p:tgtEl>
                                          <p:spTgt spid="4099">
                                            <p:txEl>
                                              <p:char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81" end="223"/>
                                            </p:txEl>
                                          </p:spTgt>
                                        </p:tgtEl>
                                        <p:attrNameLst>
                                          <p:attrName>style.visibility</p:attrName>
                                        </p:attrNameLst>
                                      </p:cBhvr>
                                      <p:to>
                                        <p:strVal val="visible"/>
                                      </p:to>
                                    </p:set>
                                    <p:animEffect transition="in" filter="wheel(1)">
                                      <p:cBhvr>
                                        <p:cTn id="47" dur="2000"/>
                                        <p:tgtEl>
                                          <p:spTgt spid="4099">
                                            <p:txEl>
                                              <p:charRg st="81" end="22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3" end="3"/>
                                            </p:txEl>
                                          </p:spTgt>
                                        </p:tgtEl>
                                        <p:attrNameLst>
                                          <p:attrName>style.visibility</p:attrName>
                                        </p:attrNameLst>
                                      </p:cBhvr>
                                      <p:to>
                                        <p:strVal val="visible"/>
                                      </p:to>
                                    </p:set>
                                    <p:animEffect transition="in" filter="wheel(1)">
                                      <p:cBhvr>
                                        <p:cTn id="52" dur="2000"/>
                                        <p:tgtEl>
                                          <p:spTgt spid="4099">
                                            <p:txEl>
                                              <p:char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844675"/>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第八条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学院对获得奖励的集体与个人可采用以下方式予以表彰：</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（一）授予荣誉称号；</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（二）通报表扬；</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（三）寄发喜报；</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（四）颁发奖章、奖状或证书；</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（五）颁发奖金或纪念品；</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（六）其他。</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37235" y="548640"/>
            <a:ext cx="10043795" cy="888365"/>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奖项的设置</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6" end="6"/>
                                            </p:txEl>
                                          </p:spTgt>
                                        </p:tgtEl>
                                        <p:attrNameLst>
                                          <p:attrName>style.visibility</p:attrName>
                                        </p:attrNameLst>
                                      </p:cBhvr>
                                      <p:to>
                                        <p:strVal val="visible"/>
                                      </p:to>
                                    </p:set>
                                    <p:animEffect transition="in" filter="wheel(1)">
                                      <p:cBhvr>
                                        <p:cTn id="37" dur="2000"/>
                                        <p:tgtEl>
                                          <p:spTgt spid="4099">
                                            <p:txEl>
                                              <p:char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3" end="3"/>
                                            </p:txEl>
                                          </p:spTgt>
                                        </p:tgtEl>
                                        <p:attrNameLst>
                                          <p:attrName>style.visibility</p:attrName>
                                        </p:attrNameLst>
                                      </p:cBhvr>
                                      <p:to>
                                        <p:strVal val="visible"/>
                                      </p:to>
                                    </p:set>
                                    <p:animEffect transition="in" filter="wheel(1)">
                                      <p:cBhvr>
                                        <p:cTn id="52" dur="2000"/>
                                        <p:tgtEl>
                                          <p:spTgt spid="4099">
                                            <p:txEl>
                                              <p:char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6" end="6"/>
                                            </p:txEl>
                                          </p:spTgt>
                                        </p:tgtEl>
                                        <p:attrNameLst>
                                          <p:attrName>style.visibility</p:attrName>
                                        </p:attrNameLst>
                                      </p:cBhvr>
                                      <p:to>
                                        <p:strVal val="visible"/>
                                      </p:to>
                                    </p:set>
                                    <p:animEffect transition="in" filter="wheel(1)">
                                      <p:cBhvr>
                                        <p:cTn id="67" dur="2000"/>
                                        <p:tgtEl>
                                          <p:spTgt spid="4099">
                                            <p:txEl>
                                              <p:char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7" end="7"/>
                                            </p:txEl>
                                          </p:spTgt>
                                        </p:tgtEl>
                                        <p:attrNameLst>
                                          <p:attrName>style.visibility</p:attrName>
                                        </p:attrNameLst>
                                      </p:cBhvr>
                                      <p:to>
                                        <p:strVal val="visible"/>
                                      </p:to>
                                    </p:set>
                                    <p:animEffect transition="in" filter="wheel(1)">
                                      <p:cBhvr>
                                        <p:cTn id="72" dur="2000"/>
                                        <p:tgtEl>
                                          <p:spTgt spid="4099">
                                            <p:txEl>
                                              <p:char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81" end="223"/>
                                            </p:txEl>
                                          </p:spTgt>
                                        </p:tgtEl>
                                        <p:attrNameLst>
                                          <p:attrName>style.visibility</p:attrName>
                                        </p:attrNameLst>
                                      </p:cBhvr>
                                      <p:to>
                                        <p:strVal val="visible"/>
                                      </p:to>
                                    </p:set>
                                    <p:animEffect transition="in" filter="wheel(1)">
                                      <p:cBhvr>
                                        <p:cTn id="82" dur="2000"/>
                                        <p:tgtEl>
                                          <p:spTgt spid="4099">
                                            <p:txEl>
                                              <p:charRg st="81" end="22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3" end="3"/>
                                            </p:txEl>
                                          </p:spTgt>
                                        </p:tgtEl>
                                        <p:attrNameLst>
                                          <p:attrName>style.visibility</p:attrName>
                                        </p:attrNameLst>
                                      </p:cBhvr>
                                      <p:to>
                                        <p:strVal val="visible"/>
                                      </p:to>
                                    </p:set>
                                    <p:animEffect transition="in" filter="wheel(1)">
                                      <p:cBhvr>
                                        <p:cTn id="87" dur="2000"/>
                                        <p:tgtEl>
                                          <p:spTgt spid="4099">
                                            <p:txEl>
                                              <p:char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4" end="4"/>
                                            </p:txEl>
                                          </p:spTgt>
                                        </p:tgtEl>
                                        <p:attrNameLst>
                                          <p:attrName>style.visibility</p:attrName>
                                        </p:attrNameLst>
                                      </p:cBhvr>
                                      <p:to>
                                        <p:strVal val="visible"/>
                                      </p:to>
                                    </p:set>
                                    <p:animEffect transition="in" filter="wheel(1)">
                                      <p:cBhvr>
                                        <p:cTn id="9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2132965"/>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第二条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学生在校期间，除完成第一课堂必修和选修科目所规 定的学分以外，</a:t>
            </a:r>
            <a:r>
              <a:rPr lang="zh-CN" altLang="en-US" sz="2400" dirty="0">
                <a:solidFill>
                  <a:srgbClr val="FF0000"/>
                </a:solidFill>
                <a:latin typeface="+mn-ea"/>
                <a:cs typeface="+mn-ea"/>
              </a:rPr>
              <a:t>三年制学生须于毕业前修满第二课堂 8 学分方能毕业，两年制学生须于毕业前修满第二课堂 5 学分方能毕业。</a:t>
            </a:r>
            <a:r>
              <a:rPr lang="zh-CN" altLang="en-US" sz="2400" dirty="0">
                <a:latin typeface="+mn-ea"/>
                <a:cs typeface="+mn-ea"/>
              </a:rPr>
              <a:t>经学院批准，同意复学的学生，按在校时间折算毕业要求的学分。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三年制学生大一学年至少修满 3 学分（每学期至少 1.5 学分），大二学年至少修满 3 学分（每学期至少 1.5 学分），第 5学期修满 2 学分。两年制学生大一学年至少修满3 学分（每学期至少 1.5 学分），第 3 学期修满 2 学分。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108204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广东机电职业技术学院第二课堂学分认定实施细则</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学分修读规定与要求</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5" end="5"/>
                                            </p:txEl>
                                          </p:spTgt>
                                        </p:tgtEl>
                                        <p:attrNameLst>
                                          <p:attrName>style.visibility</p:attrName>
                                        </p:attrNameLst>
                                      </p:cBhvr>
                                      <p:to>
                                        <p:strVal val="visible"/>
                                      </p:to>
                                    </p:set>
                                    <p:animEffect transition="in" filter="wheel(1)">
                                      <p:cBhvr>
                                        <p:cTn id="37" dur="2000"/>
                                        <p:tgtEl>
                                          <p:spTgt spid="4099">
                                            <p:txEl>
                                              <p:char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6" end="6"/>
                                            </p:txEl>
                                          </p:spTgt>
                                        </p:tgtEl>
                                        <p:attrNameLst>
                                          <p:attrName>style.visibility</p:attrName>
                                        </p:attrNameLst>
                                      </p:cBhvr>
                                      <p:to>
                                        <p:strVal val="visible"/>
                                      </p:to>
                                    </p:set>
                                    <p:animEffect transition="in" filter="wheel(1)">
                                      <p:cBhvr>
                                        <p:cTn id="42" dur="2000"/>
                                        <p:tgtEl>
                                          <p:spTgt spid="4099">
                                            <p:txEl>
                                              <p:char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7" end="7"/>
                                            </p:txEl>
                                          </p:spTgt>
                                        </p:tgtEl>
                                        <p:attrNameLst>
                                          <p:attrName>style.visibility</p:attrName>
                                        </p:attrNameLst>
                                      </p:cBhvr>
                                      <p:to>
                                        <p:strVal val="visible"/>
                                      </p:to>
                                    </p:set>
                                    <p:animEffect transition="in" filter="wheel(1)">
                                      <p:cBhvr>
                                        <p:cTn id="47" dur="2000"/>
                                        <p:tgtEl>
                                          <p:spTgt spid="4099">
                                            <p:txEl>
                                              <p:char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81" end="223"/>
                                            </p:txEl>
                                          </p:spTgt>
                                        </p:tgtEl>
                                        <p:attrNameLst>
                                          <p:attrName>style.visibility</p:attrName>
                                        </p:attrNameLst>
                                      </p:cBhvr>
                                      <p:to>
                                        <p:strVal val="visible"/>
                                      </p:to>
                                    </p:set>
                                    <p:animEffect transition="in" filter="wheel(1)">
                                      <p:cBhvr>
                                        <p:cTn id="57" dur="2000"/>
                                        <p:tgtEl>
                                          <p:spTgt spid="4099">
                                            <p:txEl>
                                              <p:charRg st="81" end="22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412875"/>
            <a:ext cx="8629015" cy="52368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第三条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第二课堂学分涵盖道德修养、技术技能、文艺体育、劳动实践四个模块，在统计时实行积分方式，10 个“第二课堂积分”转化为 1 个“第二课堂学分”，三年制学生每个模块在毕业时至少修满 10 积分，两年制学生每个模块在毕业时至少修满5 积分，在读时间为一年则毕业时每个模块至少修满 2 积分，其余情况按在校时间折算每个模块毕业时要求的积分。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848995"/>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学分修读规定与要求</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5" end="5"/>
                                            </p:txEl>
                                          </p:spTgt>
                                        </p:tgtEl>
                                        <p:attrNameLst>
                                          <p:attrName>style.visibility</p:attrName>
                                        </p:attrNameLst>
                                      </p:cBhvr>
                                      <p:to>
                                        <p:strVal val="visible"/>
                                      </p:to>
                                    </p:set>
                                    <p:animEffect transition="in" filter="wheel(1)">
                                      <p:cBhvr>
                                        <p:cTn id="37" dur="2000"/>
                                        <p:tgtEl>
                                          <p:spTgt spid="4099">
                                            <p:txEl>
                                              <p:char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6" end="6"/>
                                            </p:txEl>
                                          </p:spTgt>
                                        </p:tgtEl>
                                        <p:attrNameLst>
                                          <p:attrName>style.visibility</p:attrName>
                                        </p:attrNameLst>
                                      </p:cBhvr>
                                      <p:to>
                                        <p:strVal val="visible"/>
                                      </p:to>
                                    </p:set>
                                    <p:animEffect transition="in" filter="wheel(1)">
                                      <p:cBhvr>
                                        <p:cTn id="42" dur="2000"/>
                                        <p:tgtEl>
                                          <p:spTgt spid="4099">
                                            <p:txEl>
                                              <p:char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7" end="7"/>
                                            </p:txEl>
                                          </p:spTgt>
                                        </p:tgtEl>
                                        <p:attrNameLst>
                                          <p:attrName>style.visibility</p:attrName>
                                        </p:attrNameLst>
                                      </p:cBhvr>
                                      <p:to>
                                        <p:strVal val="visible"/>
                                      </p:to>
                                    </p:set>
                                    <p:animEffect transition="in" filter="wheel(1)">
                                      <p:cBhvr>
                                        <p:cTn id="47" dur="2000"/>
                                        <p:tgtEl>
                                          <p:spTgt spid="4099">
                                            <p:txEl>
                                              <p:char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81" end="223"/>
                                            </p:txEl>
                                          </p:spTgt>
                                        </p:tgtEl>
                                        <p:attrNameLst>
                                          <p:attrName>style.visibility</p:attrName>
                                        </p:attrNameLst>
                                      </p:cBhvr>
                                      <p:to>
                                        <p:strVal val="visible"/>
                                      </p:to>
                                    </p:set>
                                    <p:animEffect transition="in" filter="wheel(1)">
                                      <p:cBhvr>
                                        <p:cTn id="57" dur="2000"/>
                                        <p:tgtEl>
                                          <p:spTgt spid="4099">
                                            <p:txEl>
                                              <p:charRg st="81" end="22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412875"/>
            <a:ext cx="8629015" cy="52368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应结合自己的兴趣、特长和能力，自主合理安排时间，通过“共青团第二课堂成绩单网络管理系统”（学谱）报名参加各类第二课堂活动，取得相应学分。“第二课堂成绩单”客观记录学生在校期间参加各类课外活动、社会工作等情况和取得的各类成绩，并自动生成相应学分。学生可自助打印“第二课堂成绩单”，该成绩单将作为其日常评奖评优、推优入党的重要参考依据。“第二课堂成绩单”可在学生毕业时进入学生档案。</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848995"/>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学分修读规定与要求</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5" end="5"/>
                                            </p:txEl>
                                          </p:spTgt>
                                        </p:tgtEl>
                                        <p:attrNameLst>
                                          <p:attrName>style.visibility</p:attrName>
                                        </p:attrNameLst>
                                      </p:cBhvr>
                                      <p:to>
                                        <p:strVal val="visible"/>
                                      </p:to>
                                    </p:set>
                                    <p:animEffect transition="in" filter="wheel(1)">
                                      <p:cBhvr>
                                        <p:cTn id="37" dur="2000"/>
                                        <p:tgtEl>
                                          <p:spTgt spid="4099">
                                            <p:txEl>
                                              <p:char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6" end="6"/>
                                            </p:txEl>
                                          </p:spTgt>
                                        </p:tgtEl>
                                        <p:attrNameLst>
                                          <p:attrName>style.visibility</p:attrName>
                                        </p:attrNameLst>
                                      </p:cBhvr>
                                      <p:to>
                                        <p:strVal val="visible"/>
                                      </p:to>
                                    </p:set>
                                    <p:animEffect transition="in" filter="wheel(1)">
                                      <p:cBhvr>
                                        <p:cTn id="42" dur="2000"/>
                                        <p:tgtEl>
                                          <p:spTgt spid="4099">
                                            <p:txEl>
                                              <p:char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7" end="7"/>
                                            </p:txEl>
                                          </p:spTgt>
                                        </p:tgtEl>
                                        <p:attrNameLst>
                                          <p:attrName>style.visibility</p:attrName>
                                        </p:attrNameLst>
                                      </p:cBhvr>
                                      <p:to>
                                        <p:strVal val="visible"/>
                                      </p:to>
                                    </p:set>
                                    <p:animEffect transition="in" filter="wheel(1)">
                                      <p:cBhvr>
                                        <p:cTn id="47" dur="2000"/>
                                        <p:tgtEl>
                                          <p:spTgt spid="4099">
                                            <p:txEl>
                                              <p:char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81" end="223"/>
                                            </p:txEl>
                                          </p:spTgt>
                                        </p:tgtEl>
                                        <p:attrNameLst>
                                          <p:attrName>style.visibility</p:attrName>
                                        </p:attrNameLst>
                                      </p:cBhvr>
                                      <p:to>
                                        <p:strVal val="visible"/>
                                      </p:to>
                                    </p:set>
                                    <p:animEffect transition="in" filter="wheel(1)">
                                      <p:cBhvr>
                                        <p:cTn id="57" dur="2000"/>
                                        <p:tgtEl>
                                          <p:spTgt spid="4099">
                                            <p:txEl>
                                              <p:charRg st="81" end="22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412875"/>
            <a:ext cx="8629015" cy="52368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详见</a:t>
            </a:r>
            <a:r>
              <a:rPr lang="en-US" altLang="zh-CN" sz="2400" b="1" dirty="0">
                <a:latin typeface="+mn-ea"/>
                <a:cs typeface="+mn-ea"/>
              </a:rPr>
              <a:t>2023</a:t>
            </a:r>
            <a:r>
              <a:rPr lang="zh-CN" altLang="en-US" sz="2400" b="1" dirty="0">
                <a:latin typeface="+mn-ea"/>
                <a:cs typeface="+mn-ea"/>
              </a:rPr>
              <a:t>版《学生手册》</a:t>
            </a:r>
            <a:r>
              <a:rPr lang="en-US" altLang="zh-CN" sz="2400" b="1" dirty="0">
                <a:latin typeface="+mn-ea"/>
                <a:cs typeface="+mn-ea"/>
              </a:rPr>
              <a:t>108</a:t>
            </a:r>
            <a:r>
              <a:rPr lang="zh-CN" altLang="en-US" sz="2400" b="1" dirty="0">
                <a:latin typeface="+mn-ea"/>
                <a:cs typeface="+mn-ea"/>
              </a:rPr>
              <a:t>页</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848995"/>
          </a:xfrm>
          <a:prstGeom prst="rect">
            <a:avLst/>
          </a:prstGeom>
          <a:noFill/>
          <a:ln w="9525">
            <a:noFill/>
          </a:ln>
        </p:spPr>
        <p:txBody>
          <a:bodyPr wrap="square" anchor="t" anchorCtr="0">
            <a:noAutofit/>
          </a:bodyPr>
          <a:p>
            <a:pPr algn="ctr" eaLnBrk="0" hangingPunct="0">
              <a:buSzTx/>
            </a:pPr>
            <a:r>
              <a:rPr lang="zh-CN" altLang="en-US" sz="2800" b="1" dirty="0">
                <a:solidFill>
                  <a:srgbClr val="FFFF00"/>
                </a:solidFill>
                <a:latin typeface="+mj-lt"/>
                <a:ea typeface="+mj-ea"/>
                <a:cs typeface="+mj-cs"/>
                <a:sym typeface="+mn-ea"/>
              </a:rPr>
              <a:t>第三章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第二课堂项目内容</a:t>
            </a:r>
            <a:r>
              <a:rPr lang="en-US" altLang="zh-CN" sz="28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5" end="5"/>
                                            </p:txEl>
                                          </p:spTgt>
                                        </p:tgtEl>
                                        <p:attrNameLst>
                                          <p:attrName>style.visibility</p:attrName>
                                        </p:attrNameLst>
                                      </p:cBhvr>
                                      <p:to>
                                        <p:strVal val="visible"/>
                                      </p:to>
                                    </p:set>
                                    <p:animEffect transition="in" filter="wheel(1)">
                                      <p:cBhvr>
                                        <p:cTn id="37" dur="2000"/>
                                        <p:tgtEl>
                                          <p:spTgt spid="4099">
                                            <p:txEl>
                                              <p:char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6" end="6"/>
                                            </p:txEl>
                                          </p:spTgt>
                                        </p:tgtEl>
                                        <p:attrNameLst>
                                          <p:attrName>style.visibility</p:attrName>
                                        </p:attrNameLst>
                                      </p:cBhvr>
                                      <p:to>
                                        <p:strVal val="visible"/>
                                      </p:to>
                                    </p:set>
                                    <p:animEffect transition="in" filter="wheel(1)">
                                      <p:cBhvr>
                                        <p:cTn id="42" dur="2000"/>
                                        <p:tgtEl>
                                          <p:spTgt spid="4099">
                                            <p:txEl>
                                              <p:char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7" end="7"/>
                                            </p:txEl>
                                          </p:spTgt>
                                        </p:tgtEl>
                                        <p:attrNameLst>
                                          <p:attrName>style.visibility</p:attrName>
                                        </p:attrNameLst>
                                      </p:cBhvr>
                                      <p:to>
                                        <p:strVal val="visible"/>
                                      </p:to>
                                    </p:set>
                                    <p:animEffect transition="in" filter="wheel(1)">
                                      <p:cBhvr>
                                        <p:cTn id="47" dur="2000"/>
                                        <p:tgtEl>
                                          <p:spTgt spid="4099">
                                            <p:txEl>
                                              <p:char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81" end="223"/>
                                            </p:txEl>
                                          </p:spTgt>
                                        </p:tgtEl>
                                        <p:attrNameLst>
                                          <p:attrName>style.visibility</p:attrName>
                                        </p:attrNameLst>
                                      </p:cBhvr>
                                      <p:to>
                                        <p:strVal val="visible"/>
                                      </p:to>
                                    </p:set>
                                    <p:animEffect transition="in" filter="wheel(1)">
                                      <p:cBhvr>
                                        <p:cTn id="57" dur="2000"/>
                                        <p:tgtEl>
                                          <p:spTgt spid="4099">
                                            <p:txEl>
                                              <p:charRg st="81" end="22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2132965"/>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第六条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学生违反校纪校规，根据错误性质、情节轻重、认错态度、悔改表现等，分别给予以下五种处分：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（一）警告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（二）严重警告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（三）记过</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（四）留校察看</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（五）开除学籍</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108204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广东机电职业技术学院学生违纪处分条例</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3" end="3"/>
                                            </p:txEl>
                                          </p:spTgt>
                                        </p:tgtEl>
                                        <p:attrNameLst>
                                          <p:attrName>style.visibility</p:attrName>
                                        </p:attrNameLst>
                                      </p:cBhvr>
                                      <p:to>
                                        <p:strVal val="visible"/>
                                      </p:to>
                                    </p:set>
                                    <p:animEffect transition="in" filter="wheel(1)">
                                      <p:cBhvr>
                                        <p:cTn id="52" dur="2000"/>
                                        <p:tgtEl>
                                          <p:spTgt spid="4099">
                                            <p:txEl>
                                              <p:char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6" end="6"/>
                                            </p:txEl>
                                          </p:spTgt>
                                        </p:tgtEl>
                                        <p:attrNameLst>
                                          <p:attrName>style.visibility</p:attrName>
                                        </p:attrNameLst>
                                      </p:cBhvr>
                                      <p:to>
                                        <p:strVal val="visible"/>
                                      </p:to>
                                    </p:set>
                                    <p:animEffect transition="in" filter="wheel(1)">
                                      <p:cBhvr>
                                        <p:cTn id="67" dur="2000"/>
                                        <p:tgtEl>
                                          <p:spTgt spid="4099">
                                            <p:txEl>
                                              <p:char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7" end="7"/>
                                            </p:txEl>
                                          </p:spTgt>
                                        </p:tgtEl>
                                        <p:attrNameLst>
                                          <p:attrName>style.visibility</p:attrName>
                                        </p:attrNameLst>
                                      </p:cBhvr>
                                      <p:to>
                                        <p:strVal val="visible"/>
                                      </p:to>
                                    </p:set>
                                    <p:animEffect transition="in" filter="wheel(1)">
                                      <p:cBhvr>
                                        <p:cTn id="72" dur="2000"/>
                                        <p:tgtEl>
                                          <p:spTgt spid="4099">
                                            <p:txEl>
                                              <p:char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81" end="223"/>
                                            </p:txEl>
                                          </p:spTgt>
                                        </p:tgtEl>
                                        <p:attrNameLst>
                                          <p:attrName>style.visibility</p:attrName>
                                        </p:attrNameLst>
                                      </p:cBhvr>
                                      <p:to>
                                        <p:strVal val="visible"/>
                                      </p:to>
                                    </p:set>
                                    <p:animEffect transition="in" filter="wheel(1)">
                                      <p:cBhvr>
                                        <p:cTn id="82" dur="2000"/>
                                        <p:tgtEl>
                                          <p:spTgt spid="4099">
                                            <p:txEl>
                                              <p:charRg st="81" end="22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3" end="3"/>
                                            </p:txEl>
                                          </p:spTgt>
                                        </p:tgtEl>
                                        <p:attrNameLst>
                                          <p:attrName>style.visibility</p:attrName>
                                        </p:attrNameLst>
                                      </p:cBhvr>
                                      <p:to>
                                        <p:strVal val="visible"/>
                                      </p:to>
                                    </p:set>
                                    <p:animEffect transition="in" filter="wheel(1)">
                                      <p:cBhvr>
                                        <p:cTn id="87" dur="2000"/>
                                        <p:tgtEl>
                                          <p:spTgt spid="4099">
                                            <p:txEl>
                                              <p:char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4" end="4"/>
                                            </p:txEl>
                                          </p:spTgt>
                                        </p:tgtEl>
                                        <p:attrNameLst>
                                          <p:attrName>style.visibility</p:attrName>
                                        </p:attrNameLst>
                                      </p:cBhvr>
                                      <p:to>
                                        <p:strVal val="visible"/>
                                      </p:to>
                                    </p:set>
                                    <p:animEffect transition="in" filter="wheel(1)">
                                      <p:cBhvr>
                                        <p:cTn id="9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628775"/>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第七条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有以下情形之一者，可从重或加重处分：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（一）违纪后拒不承认错误者；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（二）违纪后作伪证、阻止他人揭发检举或提供证据材料者、妨碍调查取证者；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（三）包庇同案人员或者互相串供、隐瞒真相者；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（四）对检举人、证人或调查工作人员进行威胁恐吓、打击报复者；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（五）损坏公私财物拒不赔偿者；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（六）共同违纪行为中的策划者、组织者或者骨干分子者；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（七）同一违纪事实中，有两种及以上违纪情节；或已有违纪记录，再次违纪者；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5" end="5"/>
                                            </p:txEl>
                                          </p:spTgt>
                                        </p:tgtEl>
                                        <p:attrNameLst>
                                          <p:attrName>style.visibility</p:attrName>
                                        </p:attrNameLst>
                                      </p:cBhvr>
                                      <p:to>
                                        <p:strVal val="visible"/>
                                      </p:to>
                                    </p:set>
                                    <p:animEffect transition="in" filter="wheel(1)">
                                      <p:cBhvr>
                                        <p:cTn id="32" dur="2000"/>
                                        <p:tgtEl>
                                          <p:spTgt spid="4099">
                                            <p:txEl>
                                              <p:char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6" end="6"/>
                                            </p:txEl>
                                          </p:spTgt>
                                        </p:tgtEl>
                                        <p:attrNameLst>
                                          <p:attrName>style.visibility</p:attrName>
                                        </p:attrNameLst>
                                      </p:cBhvr>
                                      <p:to>
                                        <p:strVal val="visible"/>
                                      </p:to>
                                    </p:set>
                                    <p:animEffect transition="in" filter="wheel(1)">
                                      <p:cBhvr>
                                        <p:cTn id="37" dur="2000"/>
                                        <p:tgtEl>
                                          <p:spTgt spid="4099">
                                            <p:txEl>
                                              <p:char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7" end="7"/>
                                            </p:txEl>
                                          </p:spTgt>
                                        </p:tgtEl>
                                        <p:attrNameLst>
                                          <p:attrName>style.visibility</p:attrName>
                                        </p:attrNameLst>
                                      </p:cBhvr>
                                      <p:to>
                                        <p:strVal val="visible"/>
                                      </p:to>
                                    </p:set>
                                    <p:animEffect transition="in" filter="wheel(1)">
                                      <p:cBhvr>
                                        <p:cTn id="42" dur="2000"/>
                                        <p:tgtEl>
                                          <p:spTgt spid="4099">
                                            <p:txEl>
                                              <p:char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1" end="1"/>
                                            </p:txEl>
                                          </p:spTgt>
                                        </p:tgtEl>
                                        <p:attrNameLst>
                                          <p:attrName>style.visibility</p:attrName>
                                        </p:attrNameLst>
                                      </p:cBhvr>
                                      <p:to>
                                        <p:strVal val="visible"/>
                                      </p:to>
                                    </p:set>
                                    <p:animEffect transition="in" filter="wheel(1)">
                                      <p:cBhvr>
                                        <p:cTn id="47" dur="2000"/>
                                        <p:tgtEl>
                                          <p:spTgt spid="4099">
                                            <p:txEl>
                                              <p:char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2" end="2"/>
                                            </p:txEl>
                                          </p:spTgt>
                                        </p:tgtEl>
                                        <p:attrNameLst>
                                          <p:attrName>style.visibility</p:attrName>
                                        </p:attrNameLst>
                                      </p:cBhvr>
                                      <p:to>
                                        <p:strVal val="visible"/>
                                      </p:to>
                                    </p:set>
                                    <p:animEffect transition="in" filter="wheel(1)">
                                      <p:cBhvr>
                                        <p:cTn id="52" dur="2000"/>
                                        <p:tgtEl>
                                          <p:spTgt spid="4099">
                                            <p:txEl>
                                              <p:char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3" end="3"/>
                                            </p:txEl>
                                          </p:spTgt>
                                        </p:tgtEl>
                                        <p:attrNameLst>
                                          <p:attrName>style.visibility</p:attrName>
                                        </p:attrNameLst>
                                      </p:cBhvr>
                                      <p:to>
                                        <p:strVal val="visible"/>
                                      </p:to>
                                    </p:set>
                                    <p:animEffect transition="in" filter="wheel(1)">
                                      <p:cBhvr>
                                        <p:cTn id="57" dur="2000"/>
                                        <p:tgtEl>
                                          <p:spTgt spid="4099">
                                            <p:txEl>
                                              <p:char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4" end="4"/>
                                            </p:txEl>
                                          </p:spTgt>
                                        </p:tgtEl>
                                        <p:attrNameLst>
                                          <p:attrName>style.visibility</p:attrName>
                                        </p:attrNameLst>
                                      </p:cBhvr>
                                      <p:to>
                                        <p:strVal val="visible"/>
                                      </p:to>
                                    </p:set>
                                    <p:animEffect transition="in" filter="wheel(1)">
                                      <p:cBhvr>
                                        <p:cTn id="62" dur="2000"/>
                                        <p:tgtEl>
                                          <p:spTgt spid="4099">
                                            <p:txEl>
                                              <p:char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2" end="2"/>
                                            </p:txEl>
                                          </p:spTgt>
                                        </p:tgtEl>
                                        <p:attrNameLst>
                                          <p:attrName>style.visibility</p:attrName>
                                        </p:attrNameLst>
                                      </p:cBhvr>
                                      <p:to>
                                        <p:strVal val="visible"/>
                                      </p:to>
                                    </p:set>
                                    <p:animEffect transition="in" filter="wheel(1)">
                                      <p:cBhvr>
                                        <p:cTn id="82" dur="2000"/>
                                        <p:tgtEl>
                                          <p:spTgt spid="4099">
                                            <p:txEl>
                                              <p:char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3" end="3"/>
                                            </p:txEl>
                                          </p:spTgt>
                                        </p:tgtEl>
                                        <p:attrNameLst>
                                          <p:attrName>style.visibility</p:attrName>
                                        </p:attrNameLst>
                                      </p:cBhvr>
                                      <p:to>
                                        <p:strVal val="visible"/>
                                      </p:to>
                                    </p:set>
                                    <p:animEffect transition="in" filter="wheel(1)">
                                      <p:cBhvr>
                                        <p:cTn id="87" dur="2000"/>
                                        <p:tgtEl>
                                          <p:spTgt spid="4099">
                                            <p:txEl>
                                              <p:char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4" end="4"/>
                                            </p:txEl>
                                          </p:spTgt>
                                        </p:tgtEl>
                                        <p:attrNameLst>
                                          <p:attrName>style.visibility</p:attrName>
                                        </p:attrNameLst>
                                      </p:cBhvr>
                                      <p:to>
                                        <p:strVal val="visible"/>
                                      </p:to>
                                    </p:set>
                                    <p:animEffect transition="in" filter="wheel(1)">
                                      <p:cBhvr>
                                        <p:cTn id="92" dur="2000"/>
                                        <p:tgtEl>
                                          <p:spTgt spid="4099">
                                            <p:txEl>
                                              <p:charRg st="4" end="4"/>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5" end="5"/>
                                            </p:txEl>
                                          </p:spTgt>
                                        </p:tgtEl>
                                        <p:attrNameLst>
                                          <p:attrName>style.visibility</p:attrName>
                                        </p:attrNameLst>
                                      </p:cBhvr>
                                      <p:to>
                                        <p:strVal val="visible"/>
                                      </p:to>
                                    </p:set>
                                    <p:animEffect transition="in" filter="wheel(1)">
                                      <p:cBhvr>
                                        <p:cTn id="97" dur="2000"/>
                                        <p:tgtEl>
                                          <p:spTgt spid="4099">
                                            <p:txEl>
                                              <p:char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6" end="6"/>
                                            </p:txEl>
                                          </p:spTgt>
                                        </p:tgtEl>
                                        <p:attrNameLst>
                                          <p:attrName>style.visibility</p:attrName>
                                        </p:attrNameLst>
                                      </p:cBhvr>
                                      <p:to>
                                        <p:strVal val="visible"/>
                                      </p:to>
                                    </p:set>
                                    <p:animEffect transition="in" filter="wheel(1)">
                                      <p:cBhvr>
                                        <p:cTn id="102" dur="2000"/>
                                        <p:tgtEl>
                                          <p:spTgt spid="4099">
                                            <p:txEl>
                                              <p:charRg st="6" end="6"/>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7" end="7"/>
                                            </p:txEl>
                                          </p:spTgt>
                                        </p:tgtEl>
                                        <p:attrNameLst>
                                          <p:attrName>style.visibility</p:attrName>
                                        </p:attrNameLst>
                                      </p:cBhvr>
                                      <p:to>
                                        <p:strVal val="visible"/>
                                      </p:to>
                                    </p:set>
                                    <p:animEffect transition="in" filter="wheel(1)">
                                      <p:cBhvr>
                                        <p:cTn id="107" dur="2000"/>
                                        <p:tgtEl>
                                          <p:spTgt spid="4099">
                                            <p:txEl>
                                              <p:charRg st="7" end="7"/>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1" end="1"/>
                                            </p:txEl>
                                          </p:spTgt>
                                        </p:tgtEl>
                                        <p:attrNameLst>
                                          <p:attrName>style.visibility</p:attrName>
                                        </p:attrNameLst>
                                      </p:cBhvr>
                                      <p:to>
                                        <p:strVal val="visible"/>
                                      </p:to>
                                    </p:set>
                                    <p:animEffect transition="in" filter="wheel(1)">
                                      <p:cBhvr>
                                        <p:cTn id="112" dur="2000"/>
                                        <p:tgtEl>
                                          <p:spTgt spid="4099">
                                            <p:txEl>
                                              <p:charRg st="1" end="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81" end="223"/>
                                            </p:txEl>
                                          </p:spTgt>
                                        </p:tgtEl>
                                        <p:attrNameLst>
                                          <p:attrName>style.visibility</p:attrName>
                                        </p:attrNameLst>
                                      </p:cBhvr>
                                      <p:to>
                                        <p:strVal val="visible"/>
                                      </p:to>
                                    </p:set>
                                    <p:animEffect transition="in" filter="wheel(1)">
                                      <p:cBhvr>
                                        <p:cTn id="117" dur="2000"/>
                                        <p:tgtEl>
                                          <p:spTgt spid="4099">
                                            <p:txEl>
                                              <p:charRg st="81" end="223"/>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3" end="3"/>
                                            </p:txEl>
                                          </p:spTgt>
                                        </p:tgtEl>
                                        <p:attrNameLst>
                                          <p:attrName>style.visibility</p:attrName>
                                        </p:attrNameLst>
                                      </p:cBhvr>
                                      <p:to>
                                        <p:strVal val="visible"/>
                                      </p:to>
                                    </p:set>
                                    <p:animEffect transition="in" filter="wheel(1)">
                                      <p:cBhvr>
                                        <p:cTn id="122" dur="2000"/>
                                        <p:tgtEl>
                                          <p:spTgt spid="4099">
                                            <p:txEl>
                                              <p:charRg st="3" end="3"/>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4" end="4"/>
                                            </p:txEl>
                                          </p:spTgt>
                                        </p:tgtEl>
                                        <p:attrNameLst>
                                          <p:attrName>style.visibility</p:attrName>
                                        </p:attrNameLst>
                                      </p:cBhvr>
                                      <p:to>
                                        <p:strVal val="visible"/>
                                      </p:to>
                                    </p:set>
                                    <p:animEffect transition="in" filter="wheel(1)">
                                      <p:cBhvr>
                                        <p:cTn id="12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628775"/>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第七条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有以下情形之一者，可从重或加重处分：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（八）纠集校外人员在校内违纪者；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（九）在校外违纪，造成恶劣影响、损害学校名誉者；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（十）酒后肇事者；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（十一）在校期间已受过处分者；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（十二）其他应从重、加重处分的情形。</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4" end="4"/>
                                            </p:txEl>
                                          </p:spTgt>
                                        </p:tgtEl>
                                        <p:attrNameLst>
                                          <p:attrName>style.visibility</p:attrName>
                                        </p:attrNameLst>
                                      </p:cBhvr>
                                      <p:to>
                                        <p:strVal val="visible"/>
                                      </p:to>
                                    </p:set>
                                    <p:animEffect transition="in" filter="wheel(1)">
                                      <p:cBhvr>
                                        <p:cTn id="47" dur="2000"/>
                                        <p:tgtEl>
                                          <p:spTgt spid="4099">
                                            <p:txEl>
                                              <p:char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5" end="5"/>
                                            </p:txEl>
                                          </p:spTgt>
                                        </p:tgtEl>
                                        <p:attrNameLst>
                                          <p:attrName>style.visibility</p:attrName>
                                        </p:attrNameLst>
                                      </p:cBhvr>
                                      <p:to>
                                        <p:strVal val="visible"/>
                                      </p:to>
                                    </p:set>
                                    <p:animEffect transition="in" filter="wheel(1)">
                                      <p:cBhvr>
                                        <p:cTn id="52" dur="2000"/>
                                        <p:tgtEl>
                                          <p:spTgt spid="4099">
                                            <p:txEl>
                                              <p:char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6" end="6"/>
                                            </p:txEl>
                                          </p:spTgt>
                                        </p:tgtEl>
                                        <p:attrNameLst>
                                          <p:attrName>style.visibility</p:attrName>
                                        </p:attrNameLst>
                                      </p:cBhvr>
                                      <p:to>
                                        <p:strVal val="visible"/>
                                      </p:to>
                                    </p:set>
                                    <p:animEffect transition="in" filter="wheel(1)">
                                      <p:cBhvr>
                                        <p:cTn id="57" dur="2000"/>
                                        <p:tgtEl>
                                          <p:spTgt spid="4099">
                                            <p:txEl>
                                              <p:charRg st="6" end="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7" end="7"/>
                                            </p:txEl>
                                          </p:spTgt>
                                        </p:tgtEl>
                                        <p:attrNameLst>
                                          <p:attrName>style.visibility</p:attrName>
                                        </p:attrNameLst>
                                      </p:cBhvr>
                                      <p:to>
                                        <p:strVal val="visible"/>
                                      </p:to>
                                    </p:set>
                                    <p:animEffect transition="in" filter="wheel(1)">
                                      <p:cBhvr>
                                        <p:cTn id="62" dur="2000"/>
                                        <p:tgtEl>
                                          <p:spTgt spid="4099">
                                            <p:txEl>
                                              <p:char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3" end="3"/>
                                            </p:txEl>
                                          </p:spTgt>
                                        </p:tgtEl>
                                        <p:attrNameLst>
                                          <p:attrName>style.visibility</p:attrName>
                                        </p:attrNameLst>
                                      </p:cBhvr>
                                      <p:to>
                                        <p:strVal val="visible"/>
                                      </p:to>
                                    </p:set>
                                    <p:animEffect transition="in" filter="wheel(1)">
                                      <p:cBhvr>
                                        <p:cTn id="77" dur="2000"/>
                                        <p:tgtEl>
                                          <p:spTgt spid="4099">
                                            <p:txEl>
                                              <p:char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4" end="4"/>
                                            </p:txEl>
                                          </p:spTgt>
                                        </p:tgtEl>
                                        <p:attrNameLst>
                                          <p:attrName>style.visibility</p:attrName>
                                        </p:attrNameLst>
                                      </p:cBhvr>
                                      <p:to>
                                        <p:strVal val="visible"/>
                                      </p:to>
                                    </p:set>
                                    <p:animEffect transition="in" filter="wheel(1)">
                                      <p:cBhvr>
                                        <p:cTn id="82" dur="2000"/>
                                        <p:tgtEl>
                                          <p:spTgt spid="4099">
                                            <p:txEl>
                                              <p:char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1" end="1"/>
                                            </p:txEl>
                                          </p:spTgt>
                                        </p:tgtEl>
                                        <p:attrNameLst>
                                          <p:attrName>style.visibility</p:attrName>
                                        </p:attrNameLst>
                                      </p:cBhvr>
                                      <p:to>
                                        <p:strVal val="visible"/>
                                      </p:to>
                                    </p:set>
                                    <p:animEffect transition="in" filter="wheel(1)">
                                      <p:cBhvr>
                                        <p:cTn id="87" dur="2000"/>
                                        <p:tgtEl>
                                          <p:spTgt spid="4099">
                                            <p:txEl>
                                              <p:char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2" end="2"/>
                                            </p:txEl>
                                          </p:spTgt>
                                        </p:tgtEl>
                                        <p:attrNameLst>
                                          <p:attrName>style.visibility</p:attrName>
                                        </p:attrNameLst>
                                      </p:cBhvr>
                                      <p:to>
                                        <p:strVal val="visible"/>
                                      </p:to>
                                    </p:set>
                                    <p:animEffect transition="in" filter="wheel(1)">
                                      <p:cBhvr>
                                        <p:cTn id="102" dur="2000"/>
                                        <p:tgtEl>
                                          <p:spTgt spid="4099">
                                            <p:txEl>
                                              <p:char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3" end="3"/>
                                            </p:txEl>
                                          </p:spTgt>
                                        </p:tgtEl>
                                        <p:attrNameLst>
                                          <p:attrName>style.visibility</p:attrName>
                                        </p:attrNameLst>
                                      </p:cBhvr>
                                      <p:to>
                                        <p:strVal val="visible"/>
                                      </p:to>
                                    </p:set>
                                    <p:animEffect transition="in" filter="wheel(1)">
                                      <p:cBhvr>
                                        <p:cTn id="107" dur="2000"/>
                                        <p:tgtEl>
                                          <p:spTgt spid="4099">
                                            <p:txEl>
                                              <p:char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4" end="4"/>
                                            </p:txEl>
                                          </p:spTgt>
                                        </p:tgtEl>
                                        <p:attrNameLst>
                                          <p:attrName>style.visibility</p:attrName>
                                        </p:attrNameLst>
                                      </p:cBhvr>
                                      <p:to>
                                        <p:strVal val="visible"/>
                                      </p:to>
                                    </p:set>
                                    <p:animEffect transition="in" filter="wheel(1)">
                                      <p:cBhvr>
                                        <p:cTn id="112" dur="2000"/>
                                        <p:tgtEl>
                                          <p:spTgt spid="4099">
                                            <p:txEl>
                                              <p:char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5" end="5"/>
                                            </p:txEl>
                                          </p:spTgt>
                                        </p:tgtEl>
                                        <p:attrNameLst>
                                          <p:attrName>style.visibility</p:attrName>
                                        </p:attrNameLst>
                                      </p:cBhvr>
                                      <p:to>
                                        <p:strVal val="visible"/>
                                      </p:to>
                                    </p:set>
                                    <p:animEffect transition="in" filter="wheel(1)">
                                      <p:cBhvr>
                                        <p:cTn id="117" dur="2000"/>
                                        <p:tgtEl>
                                          <p:spTgt spid="4099">
                                            <p:txEl>
                                              <p:charRg st="5" end="5"/>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6" end="6"/>
                                            </p:txEl>
                                          </p:spTgt>
                                        </p:tgtEl>
                                        <p:attrNameLst>
                                          <p:attrName>style.visibility</p:attrName>
                                        </p:attrNameLst>
                                      </p:cBhvr>
                                      <p:to>
                                        <p:strVal val="visible"/>
                                      </p:to>
                                    </p:set>
                                    <p:animEffect transition="in" filter="wheel(1)">
                                      <p:cBhvr>
                                        <p:cTn id="122" dur="2000"/>
                                        <p:tgtEl>
                                          <p:spTgt spid="4099">
                                            <p:txEl>
                                              <p:charRg st="6" end="6"/>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7" end="7"/>
                                            </p:txEl>
                                          </p:spTgt>
                                        </p:tgtEl>
                                        <p:attrNameLst>
                                          <p:attrName>style.visibility</p:attrName>
                                        </p:attrNameLst>
                                      </p:cBhvr>
                                      <p:to>
                                        <p:strVal val="visible"/>
                                      </p:to>
                                    </p:set>
                                    <p:animEffect transition="in" filter="wheel(1)">
                                      <p:cBhvr>
                                        <p:cTn id="127" dur="2000"/>
                                        <p:tgtEl>
                                          <p:spTgt spid="4099">
                                            <p:txEl>
                                              <p:charRg st="7" end="7"/>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1" end="1"/>
                                            </p:txEl>
                                          </p:spTgt>
                                        </p:tgtEl>
                                        <p:attrNameLst>
                                          <p:attrName>style.visibility</p:attrName>
                                        </p:attrNameLst>
                                      </p:cBhvr>
                                      <p:to>
                                        <p:strVal val="visible"/>
                                      </p:to>
                                    </p:set>
                                    <p:animEffect transition="in" filter="wheel(1)">
                                      <p:cBhvr>
                                        <p:cTn id="132" dur="2000"/>
                                        <p:tgtEl>
                                          <p:spTgt spid="4099">
                                            <p:txEl>
                                              <p:char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81" end="223"/>
                                            </p:txEl>
                                          </p:spTgt>
                                        </p:tgtEl>
                                        <p:attrNameLst>
                                          <p:attrName>style.visibility</p:attrName>
                                        </p:attrNameLst>
                                      </p:cBhvr>
                                      <p:to>
                                        <p:strVal val="visible"/>
                                      </p:to>
                                    </p:set>
                                    <p:animEffect transition="in" filter="wheel(1)">
                                      <p:cBhvr>
                                        <p:cTn id="137" dur="2000"/>
                                        <p:tgtEl>
                                          <p:spTgt spid="4099">
                                            <p:txEl>
                                              <p:charRg st="81" end="22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3" end="3"/>
                                            </p:txEl>
                                          </p:spTgt>
                                        </p:tgtEl>
                                        <p:attrNameLst>
                                          <p:attrName>style.visibility</p:attrName>
                                        </p:attrNameLst>
                                      </p:cBhvr>
                                      <p:to>
                                        <p:strVal val="visible"/>
                                      </p:to>
                                    </p:set>
                                    <p:animEffect transition="in" filter="wheel(1)">
                                      <p:cBhvr>
                                        <p:cTn id="142" dur="2000"/>
                                        <p:tgtEl>
                                          <p:spTgt spid="4099">
                                            <p:txEl>
                                              <p:charRg st="3" end="3"/>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4" end="4"/>
                                            </p:txEl>
                                          </p:spTgt>
                                        </p:tgtEl>
                                        <p:attrNameLst>
                                          <p:attrName>style.visibility</p:attrName>
                                        </p:attrNameLst>
                                      </p:cBhvr>
                                      <p:to>
                                        <p:strVal val="visible"/>
                                      </p:to>
                                    </p:set>
                                    <p:animEffect transition="in" filter="wheel(1)">
                                      <p:cBhvr>
                                        <p:cTn id="14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第九条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受处分者，同时执行以下处理</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（一）撤销担任的学生干部职务，一年内不得担任学生干部职务；</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（二）取消其当学年度内所有评优、奖学金评选、各类资助资格及各种荣誉称号；</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（三）酒后肇事者；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（四）在校期间已受过处分者；</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（五）其他应从重、加重处分的情形。</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4" end="4"/>
                                            </p:txEl>
                                          </p:spTgt>
                                        </p:tgtEl>
                                        <p:attrNameLst>
                                          <p:attrName>style.visibility</p:attrName>
                                        </p:attrNameLst>
                                      </p:cBhvr>
                                      <p:to>
                                        <p:strVal val="visible"/>
                                      </p:to>
                                    </p:set>
                                    <p:animEffect transition="in" filter="wheel(1)">
                                      <p:cBhvr>
                                        <p:cTn id="47" dur="2000"/>
                                        <p:tgtEl>
                                          <p:spTgt spid="4099">
                                            <p:txEl>
                                              <p:char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5" end="5"/>
                                            </p:txEl>
                                          </p:spTgt>
                                        </p:tgtEl>
                                        <p:attrNameLst>
                                          <p:attrName>style.visibility</p:attrName>
                                        </p:attrNameLst>
                                      </p:cBhvr>
                                      <p:to>
                                        <p:strVal val="visible"/>
                                      </p:to>
                                    </p:set>
                                    <p:animEffect transition="in" filter="wheel(1)">
                                      <p:cBhvr>
                                        <p:cTn id="52" dur="2000"/>
                                        <p:tgtEl>
                                          <p:spTgt spid="4099">
                                            <p:txEl>
                                              <p:char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6" end="6"/>
                                            </p:txEl>
                                          </p:spTgt>
                                        </p:tgtEl>
                                        <p:attrNameLst>
                                          <p:attrName>style.visibility</p:attrName>
                                        </p:attrNameLst>
                                      </p:cBhvr>
                                      <p:to>
                                        <p:strVal val="visible"/>
                                      </p:to>
                                    </p:set>
                                    <p:animEffect transition="in" filter="wheel(1)">
                                      <p:cBhvr>
                                        <p:cTn id="57" dur="2000"/>
                                        <p:tgtEl>
                                          <p:spTgt spid="4099">
                                            <p:txEl>
                                              <p:charRg st="6" end="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7" end="7"/>
                                            </p:txEl>
                                          </p:spTgt>
                                        </p:tgtEl>
                                        <p:attrNameLst>
                                          <p:attrName>style.visibility</p:attrName>
                                        </p:attrNameLst>
                                      </p:cBhvr>
                                      <p:to>
                                        <p:strVal val="visible"/>
                                      </p:to>
                                    </p:set>
                                    <p:animEffect transition="in" filter="wheel(1)">
                                      <p:cBhvr>
                                        <p:cTn id="62" dur="2000"/>
                                        <p:tgtEl>
                                          <p:spTgt spid="4099">
                                            <p:txEl>
                                              <p:char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3" end="3"/>
                                            </p:txEl>
                                          </p:spTgt>
                                        </p:tgtEl>
                                        <p:attrNameLst>
                                          <p:attrName>style.visibility</p:attrName>
                                        </p:attrNameLst>
                                      </p:cBhvr>
                                      <p:to>
                                        <p:strVal val="visible"/>
                                      </p:to>
                                    </p:set>
                                    <p:animEffect transition="in" filter="wheel(1)">
                                      <p:cBhvr>
                                        <p:cTn id="77" dur="2000"/>
                                        <p:tgtEl>
                                          <p:spTgt spid="4099">
                                            <p:txEl>
                                              <p:char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4" end="4"/>
                                            </p:txEl>
                                          </p:spTgt>
                                        </p:tgtEl>
                                        <p:attrNameLst>
                                          <p:attrName>style.visibility</p:attrName>
                                        </p:attrNameLst>
                                      </p:cBhvr>
                                      <p:to>
                                        <p:strVal val="visible"/>
                                      </p:to>
                                    </p:set>
                                    <p:animEffect transition="in" filter="wheel(1)">
                                      <p:cBhvr>
                                        <p:cTn id="82" dur="2000"/>
                                        <p:tgtEl>
                                          <p:spTgt spid="4099">
                                            <p:txEl>
                                              <p:char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1" end="1"/>
                                            </p:txEl>
                                          </p:spTgt>
                                        </p:tgtEl>
                                        <p:attrNameLst>
                                          <p:attrName>style.visibility</p:attrName>
                                        </p:attrNameLst>
                                      </p:cBhvr>
                                      <p:to>
                                        <p:strVal val="visible"/>
                                      </p:to>
                                    </p:set>
                                    <p:animEffect transition="in" filter="wheel(1)">
                                      <p:cBhvr>
                                        <p:cTn id="87" dur="2000"/>
                                        <p:tgtEl>
                                          <p:spTgt spid="4099">
                                            <p:txEl>
                                              <p:char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2" end="2"/>
                                            </p:txEl>
                                          </p:spTgt>
                                        </p:tgtEl>
                                        <p:attrNameLst>
                                          <p:attrName>style.visibility</p:attrName>
                                        </p:attrNameLst>
                                      </p:cBhvr>
                                      <p:to>
                                        <p:strVal val="visible"/>
                                      </p:to>
                                    </p:set>
                                    <p:animEffect transition="in" filter="wheel(1)">
                                      <p:cBhvr>
                                        <p:cTn id="102" dur="2000"/>
                                        <p:tgtEl>
                                          <p:spTgt spid="4099">
                                            <p:txEl>
                                              <p:char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3" end="3"/>
                                            </p:txEl>
                                          </p:spTgt>
                                        </p:tgtEl>
                                        <p:attrNameLst>
                                          <p:attrName>style.visibility</p:attrName>
                                        </p:attrNameLst>
                                      </p:cBhvr>
                                      <p:to>
                                        <p:strVal val="visible"/>
                                      </p:to>
                                    </p:set>
                                    <p:animEffect transition="in" filter="wheel(1)">
                                      <p:cBhvr>
                                        <p:cTn id="107" dur="2000"/>
                                        <p:tgtEl>
                                          <p:spTgt spid="4099">
                                            <p:txEl>
                                              <p:char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4" end="4"/>
                                            </p:txEl>
                                          </p:spTgt>
                                        </p:tgtEl>
                                        <p:attrNameLst>
                                          <p:attrName>style.visibility</p:attrName>
                                        </p:attrNameLst>
                                      </p:cBhvr>
                                      <p:to>
                                        <p:strVal val="visible"/>
                                      </p:to>
                                    </p:set>
                                    <p:animEffect transition="in" filter="wheel(1)">
                                      <p:cBhvr>
                                        <p:cTn id="112" dur="2000"/>
                                        <p:tgtEl>
                                          <p:spTgt spid="4099">
                                            <p:txEl>
                                              <p:char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5" end="5"/>
                                            </p:txEl>
                                          </p:spTgt>
                                        </p:tgtEl>
                                        <p:attrNameLst>
                                          <p:attrName>style.visibility</p:attrName>
                                        </p:attrNameLst>
                                      </p:cBhvr>
                                      <p:to>
                                        <p:strVal val="visible"/>
                                      </p:to>
                                    </p:set>
                                    <p:animEffect transition="in" filter="wheel(1)">
                                      <p:cBhvr>
                                        <p:cTn id="117" dur="2000"/>
                                        <p:tgtEl>
                                          <p:spTgt spid="4099">
                                            <p:txEl>
                                              <p:charRg st="5" end="5"/>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6" end="6"/>
                                            </p:txEl>
                                          </p:spTgt>
                                        </p:tgtEl>
                                        <p:attrNameLst>
                                          <p:attrName>style.visibility</p:attrName>
                                        </p:attrNameLst>
                                      </p:cBhvr>
                                      <p:to>
                                        <p:strVal val="visible"/>
                                      </p:to>
                                    </p:set>
                                    <p:animEffect transition="in" filter="wheel(1)">
                                      <p:cBhvr>
                                        <p:cTn id="122" dur="2000"/>
                                        <p:tgtEl>
                                          <p:spTgt spid="4099">
                                            <p:txEl>
                                              <p:charRg st="6" end="6"/>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7" end="7"/>
                                            </p:txEl>
                                          </p:spTgt>
                                        </p:tgtEl>
                                        <p:attrNameLst>
                                          <p:attrName>style.visibility</p:attrName>
                                        </p:attrNameLst>
                                      </p:cBhvr>
                                      <p:to>
                                        <p:strVal val="visible"/>
                                      </p:to>
                                    </p:set>
                                    <p:animEffect transition="in" filter="wheel(1)">
                                      <p:cBhvr>
                                        <p:cTn id="127" dur="2000"/>
                                        <p:tgtEl>
                                          <p:spTgt spid="4099">
                                            <p:txEl>
                                              <p:charRg st="7" end="7"/>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1" end="1"/>
                                            </p:txEl>
                                          </p:spTgt>
                                        </p:tgtEl>
                                        <p:attrNameLst>
                                          <p:attrName>style.visibility</p:attrName>
                                        </p:attrNameLst>
                                      </p:cBhvr>
                                      <p:to>
                                        <p:strVal val="visible"/>
                                      </p:to>
                                    </p:set>
                                    <p:animEffect transition="in" filter="wheel(1)">
                                      <p:cBhvr>
                                        <p:cTn id="132" dur="2000"/>
                                        <p:tgtEl>
                                          <p:spTgt spid="4099">
                                            <p:txEl>
                                              <p:char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81" end="223"/>
                                            </p:txEl>
                                          </p:spTgt>
                                        </p:tgtEl>
                                        <p:attrNameLst>
                                          <p:attrName>style.visibility</p:attrName>
                                        </p:attrNameLst>
                                      </p:cBhvr>
                                      <p:to>
                                        <p:strVal val="visible"/>
                                      </p:to>
                                    </p:set>
                                    <p:animEffect transition="in" filter="wheel(1)">
                                      <p:cBhvr>
                                        <p:cTn id="137" dur="2000"/>
                                        <p:tgtEl>
                                          <p:spTgt spid="4099">
                                            <p:txEl>
                                              <p:charRg st="81" end="22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3" end="3"/>
                                            </p:txEl>
                                          </p:spTgt>
                                        </p:tgtEl>
                                        <p:attrNameLst>
                                          <p:attrName>style.visibility</p:attrName>
                                        </p:attrNameLst>
                                      </p:cBhvr>
                                      <p:to>
                                        <p:strVal val="visible"/>
                                      </p:to>
                                    </p:set>
                                    <p:animEffect transition="in" filter="wheel(1)">
                                      <p:cBhvr>
                                        <p:cTn id="142" dur="2000"/>
                                        <p:tgtEl>
                                          <p:spTgt spid="4099">
                                            <p:txEl>
                                              <p:charRg st="3" end="3"/>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4" end="4"/>
                                            </p:txEl>
                                          </p:spTgt>
                                        </p:tgtEl>
                                        <p:attrNameLst>
                                          <p:attrName>style.visibility</p:attrName>
                                        </p:attrNameLst>
                                      </p:cBhvr>
                                      <p:to>
                                        <p:strVal val="visible"/>
                                      </p:to>
                                    </p:set>
                                    <p:animEffect transition="in" filter="wheel(1)">
                                      <p:cBhvr>
                                        <p:cTn id="14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第十一条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有下列情形者，可以给予开除学籍处分</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（一）违反宪法，反对四项基本原则、破坏安定团结、扰乱社会秩序的；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（二）触犯国家法律，构成刑事犯罪的；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（三）受到治安管理处罚，情节严重、性质恶劣的；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（四）代替他人或者让他人代替自己参加考试、组织作弊、使用通讯设备或其他器材作弊、向他人出售考试试题或答案牟取利益，以及其他严重作弊或扰乱考试秩序行为的；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4" end="4"/>
                                            </p:txEl>
                                          </p:spTgt>
                                        </p:tgtEl>
                                        <p:attrNameLst>
                                          <p:attrName>style.visibility</p:attrName>
                                        </p:attrNameLst>
                                      </p:cBhvr>
                                      <p:to>
                                        <p:strVal val="visible"/>
                                      </p:to>
                                    </p:set>
                                    <p:animEffect transition="in" filter="wheel(1)">
                                      <p:cBhvr>
                                        <p:cTn id="47" dur="2000"/>
                                        <p:tgtEl>
                                          <p:spTgt spid="4099">
                                            <p:txEl>
                                              <p:char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5" end="5"/>
                                            </p:txEl>
                                          </p:spTgt>
                                        </p:tgtEl>
                                        <p:attrNameLst>
                                          <p:attrName>style.visibility</p:attrName>
                                        </p:attrNameLst>
                                      </p:cBhvr>
                                      <p:to>
                                        <p:strVal val="visible"/>
                                      </p:to>
                                    </p:set>
                                    <p:animEffect transition="in" filter="wheel(1)">
                                      <p:cBhvr>
                                        <p:cTn id="52" dur="2000"/>
                                        <p:tgtEl>
                                          <p:spTgt spid="4099">
                                            <p:txEl>
                                              <p:char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6" end="6"/>
                                            </p:txEl>
                                          </p:spTgt>
                                        </p:tgtEl>
                                        <p:attrNameLst>
                                          <p:attrName>style.visibility</p:attrName>
                                        </p:attrNameLst>
                                      </p:cBhvr>
                                      <p:to>
                                        <p:strVal val="visible"/>
                                      </p:to>
                                    </p:set>
                                    <p:animEffect transition="in" filter="wheel(1)">
                                      <p:cBhvr>
                                        <p:cTn id="57" dur="2000"/>
                                        <p:tgtEl>
                                          <p:spTgt spid="4099">
                                            <p:txEl>
                                              <p:charRg st="6" end="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7" end="7"/>
                                            </p:txEl>
                                          </p:spTgt>
                                        </p:tgtEl>
                                        <p:attrNameLst>
                                          <p:attrName>style.visibility</p:attrName>
                                        </p:attrNameLst>
                                      </p:cBhvr>
                                      <p:to>
                                        <p:strVal val="visible"/>
                                      </p:to>
                                    </p:set>
                                    <p:animEffect transition="in" filter="wheel(1)">
                                      <p:cBhvr>
                                        <p:cTn id="62" dur="2000"/>
                                        <p:tgtEl>
                                          <p:spTgt spid="4099">
                                            <p:txEl>
                                              <p:char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3" end="3"/>
                                            </p:txEl>
                                          </p:spTgt>
                                        </p:tgtEl>
                                        <p:attrNameLst>
                                          <p:attrName>style.visibility</p:attrName>
                                        </p:attrNameLst>
                                      </p:cBhvr>
                                      <p:to>
                                        <p:strVal val="visible"/>
                                      </p:to>
                                    </p:set>
                                    <p:animEffect transition="in" filter="wheel(1)">
                                      <p:cBhvr>
                                        <p:cTn id="77" dur="2000"/>
                                        <p:tgtEl>
                                          <p:spTgt spid="4099">
                                            <p:txEl>
                                              <p:char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4" end="4"/>
                                            </p:txEl>
                                          </p:spTgt>
                                        </p:tgtEl>
                                        <p:attrNameLst>
                                          <p:attrName>style.visibility</p:attrName>
                                        </p:attrNameLst>
                                      </p:cBhvr>
                                      <p:to>
                                        <p:strVal val="visible"/>
                                      </p:to>
                                    </p:set>
                                    <p:animEffect transition="in" filter="wheel(1)">
                                      <p:cBhvr>
                                        <p:cTn id="82" dur="2000"/>
                                        <p:tgtEl>
                                          <p:spTgt spid="4099">
                                            <p:txEl>
                                              <p:char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1" end="1"/>
                                            </p:txEl>
                                          </p:spTgt>
                                        </p:tgtEl>
                                        <p:attrNameLst>
                                          <p:attrName>style.visibility</p:attrName>
                                        </p:attrNameLst>
                                      </p:cBhvr>
                                      <p:to>
                                        <p:strVal val="visible"/>
                                      </p:to>
                                    </p:set>
                                    <p:animEffect transition="in" filter="wheel(1)">
                                      <p:cBhvr>
                                        <p:cTn id="87" dur="2000"/>
                                        <p:tgtEl>
                                          <p:spTgt spid="4099">
                                            <p:txEl>
                                              <p:char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2" end="2"/>
                                            </p:txEl>
                                          </p:spTgt>
                                        </p:tgtEl>
                                        <p:attrNameLst>
                                          <p:attrName>style.visibility</p:attrName>
                                        </p:attrNameLst>
                                      </p:cBhvr>
                                      <p:to>
                                        <p:strVal val="visible"/>
                                      </p:to>
                                    </p:set>
                                    <p:animEffect transition="in" filter="wheel(1)">
                                      <p:cBhvr>
                                        <p:cTn id="102" dur="2000"/>
                                        <p:tgtEl>
                                          <p:spTgt spid="4099">
                                            <p:txEl>
                                              <p:char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3" end="3"/>
                                            </p:txEl>
                                          </p:spTgt>
                                        </p:tgtEl>
                                        <p:attrNameLst>
                                          <p:attrName>style.visibility</p:attrName>
                                        </p:attrNameLst>
                                      </p:cBhvr>
                                      <p:to>
                                        <p:strVal val="visible"/>
                                      </p:to>
                                    </p:set>
                                    <p:animEffect transition="in" filter="wheel(1)">
                                      <p:cBhvr>
                                        <p:cTn id="107" dur="2000"/>
                                        <p:tgtEl>
                                          <p:spTgt spid="4099">
                                            <p:txEl>
                                              <p:char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4" end="4"/>
                                            </p:txEl>
                                          </p:spTgt>
                                        </p:tgtEl>
                                        <p:attrNameLst>
                                          <p:attrName>style.visibility</p:attrName>
                                        </p:attrNameLst>
                                      </p:cBhvr>
                                      <p:to>
                                        <p:strVal val="visible"/>
                                      </p:to>
                                    </p:set>
                                    <p:animEffect transition="in" filter="wheel(1)">
                                      <p:cBhvr>
                                        <p:cTn id="112" dur="2000"/>
                                        <p:tgtEl>
                                          <p:spTgt spid="4099">
                                            <p:txEl>
                                              <p:char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5" end="5"/>
                                            </p:txEl>
                                          </p:spTgt>
                                        </p:tgtEl>
                                        <p:attrNameLst>
                                          <p:attrName>style.visibility</p:attrName>
                                        </p:attrNameLst>
                                      </p:cBhvr>
                                      <p:to>
                                        <p:strVal val="visible"/>
                                      </p:to>
                                    </p:set>
                                    <p:animEffect transition="in" filter="wheel(1)">
                                      <p:cBhvr>
                                        <p:cTn id="117" dur="2000"/>
                                        <p:tgtEl>
                                          <p:spTgt spid="4099">
                                            <p:txEl>
                                              <p:charRg st="5" end="5"/>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6" end="6"/>
                                            </p:txEl>
                                          </p:spTgt>
                                        </p:tgtEl>
                                        <p:attrNameLst>
                                          <p:attrName>style.visibility</p:attrName>
                                        </p:attrNameLst>
                                      </p:cBhvr>
                                      <p:to>
                                        <p:strVal val="visible"/>
                                      </p:to>
                                    </p:set>
                                    <p:animEffect transition="in" filter="wheel(1)">
                                      <p:cBhvr>
                                        <p:cTn id="122" dur="2000"/>
                                        <p:tgtEl>
                                          <p:spTgt spid="4099">
                                            <p:txEl>
                                              <p:charRg st="6" end="6"/>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7" end="7"/>
                                            </p:txEl>
                                          </p:spTgt>
                                        </p:tgtEl>
                                        <p:attrNameLst>
                                          <p:attrName>style.visibility</p:attrName>
                                        </p:attrNameLst>
                                      </p:cBhvr>
                                      <p:to>
                                        <p:strVal val="visible"/>
                                      </p:to>
                                    </p:set>
                                    <p:animEffect transition="in" filter="wheel(1)">
                                      <p:cBhvr>
                                        <p:cTn id="127" dur="2000"/>
                                        <p:tgtEl>
                                          <p:spTgt spid="4099">
                                            <p:txEl>
                                              <p:charRg st="7" end="7"/>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1" end="1"/>
                                            </p:txEl>
                                          </p:spTgt>
                                        </p:tgtEl>
                                        <p:attrNameLst>
                                          <p:attrName>style.visibility</p:attrName>
                                        </p:attrNameLst>
                                      </p:cBhvr>
                                      <p:to>
                                        <p:strVal val="visible"/>
                                      </p:to>
                                    </p:set>
                                    <p:animEffect transition="in" filter="wheel(1)">
                                      <p:cBhvr>
                                        <p:cTn id="132" dur="2000"/>
                                        <p:tgtEl>
                                          <p:spTgt spid="4099">
                                            <p:txEl>
                                              <p:char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81" end="223"/>
                                            </p:txEl>
                                          </p:spTgt>
                                        </p:tgtEl>
                                        <p:attrNameLst>
                                          <p:attrName>style.visibility</p:attrName>
                                        </p:attrNameLst>
                                      </p:cBhvr>
                                      <p:to>
                                        <p:strVal val="visible"/>
                                      </p:to>
                                    </p:set>
                                    <p:animEffect transition="in" filter="wheel(1)">
                                      <p:cBhvr>
                                        <p:cTn id="137" dur="2000"/>
                                        <p:tgtEl>
                                          <p:spTgt spid="4099">
                                            <p:txEl>
                                              <p:charRg st="81" end="22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3" end="3"/>
                                            </p:txEl>
                                          </p:spTgt>
                                        </p:tgtEl>
                                        <p:attrNameLst>
                                          <p:attrName>style.visibility</p:attrName>
                                        </p:attrNameLst>
                                      </p:cBhvr>
                                      <p:to>
                                        <p:strVal val="visible"/>
                                      </p:to>
                                    </p:set>
                                    <p:animEffect transition="in" filter="wheel(1)">
                                      <p:cBhvr>
                                        <p:cTn id="142" dur="2000"/>
                                        <p:tgtEl>
                                          <p:spTgt spid="4099">
                                            <p:txEl>
                                              <p:charRg st="3" end="3"/>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4" end="4"/>
                                            </p:txEl>
                                          </p:spTgt>
                                        </p:tgtEl>
                                        <p:attrNameLst>
                                          <p:attrName>style.visibility</p:attrName>
                                        </p:attrNameLst>
                                      </p:cBhvr>
                                      <p:to>
                                        <p:strVal val="visible"/>
                                      </p:to>
                                    </p:set>
                                    <p:animEffect transition="in" filter="wheel(1)">
                                      <p:cBhvr>
                                        <p:cTn id="14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第十一条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有下列情形者，可以给予开除学籍处分</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（五）毕业综合实践报告、学位论文、公开发表的研究成果存在抄袭、篡改、伪造等学术不端行为，情节严重的，或者代写论文、买卖论文的；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（六）违反学院规定，严重影响学院教育教学秩序、生活秩序以及公共场所管理秩序的；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（七）侵害其他个人、组织合法权益，造成严重后果的；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（八）屡次违反学院规定受到纪律处分，经教育不改的。</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4" end="4"/>
                                            </p:txEl>
                                          </p:spTgt>
                                        </p:tgtEl>
                                        <p:attrNameLst>
                                          <p:attrName>style.visibility</p:attrName>
                                        </p:attrNameLst>
                                      </p:cBhvr>
                                      <p:to>
                                        <p:strVal val="visible"/>
                                      </p:to>
                                    </p:set>
                                    <p:animEffect transition="in" filter="wheel(1)">
                                      <p:cBhvr>
                                        <p:cTn id="47" dur="2000"/>
                                        <p:tgtEl>
                                          <p:spTgt spid="4099">
                                            <p:txEl>
                                              <p:char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5" end="5"/>
                                            </p:txEl>
                                          </p:spTgt>
                                        </p:tgtEl>
                                        <p:attrNameLst>
                                          <p:attrName>style.visibility</p:attrName>
                                        </p:attrNameLst>
                                      </p:cBhvr>
                                      <p:to>
                                        <p:strVal val="visible"/>
                                      </p:to>
                                    </p:set>
                                    <p:animEffect transition="in" filter="wheel(1)">
                                      <p:cBhvr>
                                        <p:cTn id="52" dur="2000"/>
                                        <p:tgtEl>
                                          <p:spTgt spid="4099">
                                            <p:txEl>
                                              <p:char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6" end="6"/>
                                            </p:txEl>
                                          </p:spTgt>
                                        </p:tgtEl>
                                        <p:attrNameLst>
                                          <p:attrName>style.visibility</p:attrName>
                                        </p:attrNameLst>
                                      </p:cBhvr>
                                      <p:to>
                                        <p:strVal val="visible"/>
                                      </p:to>
                                    </p:set>
                                    <p:animEffect transition="in" filter="wheel(1)">
                                      <p:cBhvr>
                                        <p:cTn id="57" dur="2000"/>
                                        <p:tgtEl>
                                          <p:spTgt spid="4099">
                                            <p:txEl>
                                              <p:charRg st="6" end="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7" end="7"/>
                                            </p:txEl>
                                          </p:spTgt>
                                        </p:tgtEl>
                                        <p:attrNameLst>
                                          <p:attrName>style.visibility</p:attrName>
                                        </p:attrNameLst>
                                      </p:cBhvr>
                                      <p:to>
                                        <p:strVal val="visible"/>
                                      </p:to>
                                    </p:set>
                                    <p:animEffect transition="in" filter="wheel(1)">
                                      <p:cBhvr>
                                        <p:cTn id="62" dur="2000"/>
                                        <p:tgtEl>
                                          <p:spTgt spid="4099">
                                            <p:txEl>
                                              <p:char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1" end="1"/>
                                            </p:txEl>
                                          </p:spTgt>
                                        </p:tgtEl>
                                        <p:attrNameLst>
                                          <p:attrName>style.visibility</p:attrName>
                                        </p:attrNameLst>
                                      </p:cBhvr>
                                      <p:to>
                                        <p:strVal val="visible"/>
                                      </p:to>
                                    </p:set>
                                    <p:animEffect transition="in" filter="wheel(1)">
                                      <p:cBhvr>
                                        <p:cTn id="67" dur="2000"/>
                                        <p:tgtEl>
                                          <p:spTgt spid="4099">
                                            <p:txEl>
                                              <p:char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2" end="2"/>
                                            </p:txEl>
                                          </p:spTgt>
                                        </p:tgtEl>
                                        <p:attrNameLst>
                                          <p:attrName>style.visibility</p:attrName>
                                        </p:attrNameLst>
                                      </p:cBhvr>
                                      <p:to>
                                        <p:strVal val="visible"/>
                                      </p:to>
                                    </p:set>
                                    <p:animEffect transition="in" filter="wheel(1)">
                                      <p:cBhvr>
                                        <p:cTn id="72" dur="2000"/>
                                        <p:tgtEl>
                                          <p:spTgt spid="4099">
                                            <p:txEl>
                                              <p:char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3" end="3"/>
                                            </p:txEl>
                                          </p:spTgt>
                                        </p:tgtEl>
                                        <p:attrNameLst>
                                          <p:attrName>style.visibility</p:attrName>
                                        </p:attrNameLst>
                                      </p:cBhvr>
                                      <p:to>
                                        <p:strVal val="visible"/>
                                      </p:to>
                                    </p:set>
                                    <p:animEffect transition="in" filter="wheel(1)">
                                      <p:cBhvr>
                                        <p:cTn id="77" dur="2000"/>
                                        <p:tgtEl>
                                          <p:spTgt spid="4099">
                                            <p:txEl>
                                              <p:char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4" end="4"/>
                                            </p:txEl>
                                          </p:spTgt>
                                        </p:tgtEl>
                                        <p:attrNameLst>
                                          <p:attrName>style.visibility</p:attrName>
                                        </p:attrNameLst>
                                      </p:cBhvr>
                                      <p:to>
                                        <p:strVal val="visible"/>
                                      </p:to>
                                    </p:set>
                                    <p:animEffect transition="in" filter="wheel(1)">
                                      <p:cBhvr>
                                        <p:cTn id="82" dur="2000"/>
                                        <p:tgtEl>
                                          <p:spTgt spid="4099">
                                            <p:txEl>
                                              <p:char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1" end="1"/>
                                            </p:txEl>
                                          </p:spTgt>
                                        </p:tgtEl>
                                        <p:attrNameLst>
                                          <p:attrName>style.visibility</p:attrName>
                                        </p:attrNameLst>
                                      </p:cBhvr>
                                      <p:to>
                                        <p:strVal val="visible"/>
                                      </p:to>
                                    </p:set>
                                    <p:animEffect transition="in" filter="wheel(1)">
                                      <p:cBhvr>
                                        <p:cTn id="87" dur="2000"/>
                                        <p:tgtEl>
                                          <p:spTgt spid="4099">
                                            <p:txEl>
                                              <p:char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2" end="2"/>
                                            </p:txEl>
                                          </p:spTgt>
                                        </p:tgtEl>
                                        <p:attrNameLst>
                                          <p:attrName>style.visibility</p:attrName>
                                        </p:attrNameLst>
                                      </p:cBhvr>
                                      <p:to>
                                        <p:strVal val="visible"/>
                                      </p:to>
                                    </p:set>
                                    <p:animEffect transition="in" filter="wheel(1)">
                                      <p:cBhvr>
                                        <p:cTn id="102" dur="2000"/>
                                        <p:tgtEl>
                                          <p:spTgt spid="4099">
                                            <p:txEl>
                                              <p:char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3" end="3"/>
                                            </p:txEl>
                                          </p:spTgt>
                                        </p:tgtEl>
                                        <p:attrNameLst>
                                          <p:attrName>style.visibility</p:attrName>
                                        </p:attrNameLst>
                                      </p:cBhvr>
                                      <p:to>
                                        <p:strVal val="visible"/>
                                      </p:to>
                                    </p:set>
                                    <p:animEffect transition="in" filter="wheel(1)">
                                      <p:cBhvr>
                                        <p:cTn id="107" dur="2000"/>
                                        <p:tgtEl>
                                          <p:spTgt spid="4099">
                                            <p:txEl>
                                              <p:char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4" end="4"/>
                                            </p:txEl>
                                          </p:spTgt>
                                        </p:tgtEl>
                                        <p:attrNameLst>
                                          <p:attrName>style.visibility</p:attrName>
                                        </p:attrNameLst>
                                      </p:cBhvr>
                                      <p:to>
                                        <p:strVal val="visible"/>
                                      </p:to>
                                    </p:set>
                                    <p:animEffect transition="in" filter="wheel(1)">
                                      <p:cBhvr>
                                        <p:cTn id="112" dur="2000"/>
                                        <p:tgtEl>
                                          <p:spTgt spid="4099">
                                            <p:txEl>
                                              <p:char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5" end="5"/>
                                            </p:txEl>
                                          </p:spTgt>
                                        </p:tgtEl>
                                        <p:attrNameLst>
                                          <p:attrName>style.visibility</p:attrName>
                                        </p:attrNameLst>
                                      </p:cBhvr>
                                      <p:to>
                                        <p:strVal val="visible"/>
                                      </p:to>
                                    </p:set>
                                    <p:animEffect transition="in" filter="wheel(1)">
                                      <p:cBhvr>
                                        <p:cTn id="117" dur="2000"/>
                                        <p:tgtEl>
                                          <p:spTgt spid="4099">
                                            <p:txEl>
                                              <p:charRg st="5" end="5"/>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6" end="6"/>
                                            </p:txEl>
                                          </p:spTgt>
                                        </p:tgtEl>
                                        <p:attrNameLst>
                                          <p:attrName>style.visibility</p:attrName>
                                        </p:attrNameLst>
                                      </p:cBhvr>
                                      <p:to>
                                        <p:strVal val="visible"/>
                                      </p:to>
                                    </p:set>
                                    <p:animEffect transition="in" filter="wheel(1)">
                                      <p:cBhvr>
                                        <p:cTn id="122" dur="2000"/>
                                        <p:tgtEl>
                                          <p:spTgt spid="4099">
                                            <p:txEl>
                                              <p:charRg st="6" end="6"/>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7" end="7"/>
                                            </p:txEl>
                                          </p:spTgt>
                                        </p:tgtEl>
                                        <p:attrNameLst>
                                          <p:attrName>style.visibility</p:attrName>
                                        </p:attrNameLst>
                                      </p:cBhvr>
                                      <p:to>
                                        <p:strVal val="visible"/>
                                      </p:to>
                                    </p:set>
                                    <p:animEffect transition="in" filter="wheel(1)">
                                      <p:cBhvr>
                                        <p:cTn id="127" dur="2000"/>
                                        <p:tgtEl>
                                          <p:spTgt spid="4099">
                                            <p:txEl>
                                              <p:charRg st="7" end="7"/>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1" end="1"/>
                                            </p:txEl>
                                          </p:spTgt>
                                        </p:tgtEl>
                                        <p:attrNameLst>
                                          <p:attrName>style.visibility</p:attrName>
                                        </p:attrNameLst>
                                      </p:cBhvr>
                                      <p:to>
                                        <p:strVal val="visible"/>
                                      </p:to>
                                    </p:set>
                                    <p:animEffect transition="in" filter="wheel(1)">
                                      <p:cBhvr>
                                        <p:cTn id="132" dur="2000"/>
                                        <p:tgtEl>
                                          <p:spTgt spid="4099">
                                            <p:txEl>
                                              <p:char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81" end="223"/>
                                            </p:txEl>
                                          </p:spTgt>
                                        </p:tgtEl>
                                        <p:attrNameLst>
                                          <p:attrName>style.visibility</p:attrName>
                                        </p:attrNameLst>
                                      </p:cBhvr>
                                      <p:to>
                                        <p:strVal val="visible"/>
                                      </p:to>
                                    </p:set>
                                    <p:animEffect transition="in" filter="wheel(1)">
                                      <p:cBhvr>
                                        <p:cTn id="137" dur="2000"/>
                                        <p:tgtEl>
                                          <p:spTgt spid="4099">
                                            <p:txEl>
                                              <p:charRg st="81" end="22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3" end="3"/>
                                            </p:txEl>
                                          </p:spTgt>
                                        </p:tgtEl>
                                        <p:attrNameLst>
                                          <p:attrName>style.visibility</p:attrName>
                                        </p:attrNameLst>
                                      </p:cBhvr>
                                      <p:to>
                                        <p:strVal val="visible"/>
                                      </p:to>
                                    </p:set>
                                    <p:animEffect transition="in" filter="wheel(1)">
                                      <p:cBhvr>
                                        <p:cTn id="142" dur="2000"/>
                                        <p:tgtEl>
                                          <p:spTgt spid="4099">
                                            <p:txEl>
                                              <p:charRg st="3" end="3"/>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4" end="4"/>
                                            </p:txEl>
                                          </p:spTgt>
                                        </p:tgtEl>
                                        <p:attrNameLst>
                                          <p:attrName>style.visibility</p:attrName>
                                        </p:attrNameLst>
                                      </p:cBhvr>
                                      <p:to>
                                        <p:strVal val="visible"/>
                                      </p:to>
                                    </p:set>
                                    <p:animEffect transition="in" filter="wheel(1)">
                                      <p:cBhvr>
                                        <p:cTn id="14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第十二条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未经有关部门批准，擅自策划、组织游行示威者，或散布、张贴、投递有碍社会安宁和国家安全的言论、宣传品者，给予</a:t>
            </a:r>
            <a:r>
              <a:rPr lang="zh-CN" altLang="en-US" sz="2400" dirty="0">
                <a:solidFill>
                  <a:srgbClr val="FF0000"/>
                </a:solidFill>
                <a:latin typeface="+mn-ea"/>
                <a:cs typeface="+mn-ea"/>
              </a:rPr>
              <a:t>开除学籍的处分</a:t>
            </a:r>
            <a:r>
              <a:rPr lang="zh-CN" altLang="en-US" sz="2400" dirty="0">
                <a:latin typeface="+mn-ea"/>
                <a:cs typeface="+mn-ea"/>
              </a:rPr>
              <a:t>，参与非法游行示威者，给予</a:t>
            </a:r>
            <a:r>
              <a:rPr lang="zh-CN" altLang="en-US" sz="2400" dirty="0">
                <a:solidFill>
                  <a:srgbClr val="FF0000"/>
                </a:solidFill>
                <a:latin typeface="+mn-ea"/>
                <a:cs typeface="+mn-ea"/>
              </a:rPr>
              <a:t>严重警告处分</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第十三条</a:t>
            </a:r>
            <a:r>
              <a:rPr lang="zh-CN" altLang="en-US" sz="2400" dirty="0">
                <a:latin typeface="+mn-ea"/>
                <a:cs typeface="+mn-ea"/>
              </a:rPr>
              <a:t>  损害或影响校园公共秩序者，给予处分：（详见</a:t>
            </a:r>
            <a:r>
              <a:rPr lang="en-US" altLang="zh-CN" sz="2400" dirty="0">
                <a:latin typeface="+mn-ea"/>
                <a:cs typeface="+mn-ea"/>
              </a:rPr>
              <a:t>P123</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4" end="4"/>
                                            </p:txEl>
                                          </p:spTgt>
                                        </p:tgtEl>
                                        <p:attrNameLst>
                                          <p:attrName>style.visibility</p:attrName>
                                        </p:attrNameLst>
                                      </p:cBhvr>
                                      <p:to>
                                        <p:strVal val="visible"/>
                                      </p:to>
                                    </p:set>
                                    <p:animEffect transition="in" filter="wheel(1)">
                                      <p:cBhvr>
                                        <p:cTn id="32" dur="2000"/>
                                        <p:tgtEl>
                                          <p:spTgt spid="4099">
                                            <p:txEl>
                                              <p:char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3" end="3"/>
                                            </p:txEl>
                                          </p:spTgt>
                                        </p:tgtEl>
                                        <p:attrNameLst>
                                          <p:attrName>style.visibility</p:attrName>
                                        </p:attrNameLst>
                                      </p:cBhvr>
                                      <p:to>
                                        <p:strVal val="visible"/>
                                      </p:to>
                                    </p:set>
                                    <p:animEffect transition="in" filter="wheel(1)">
                                      <p:cBhvr>
                                        <p:cTn id="47" dur="2000"/>
                                        <p:tgtEl>
                                          <p:spTgt spid="4099">
                                            <p:txEl>
                                              <p:char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5" end="5"/>
                                            </p:txEl>
                                          </p:spTgt>
                                        </p:tgtEl>
                                        <p:attrNameLst>
                                          <p:attrName>style.visibility</p:attrName>
                                        </p:attrNameLst>
                                      </p:cBhvr>
                                      <p:to>
                                        <p:strVal val="visible"/>
                                      </p:to>
                                    </p:set>
                                    <p:animEffect transition="in" filter="wheel(1)">
                                      <p:cBhvr>
                                        <p:cTn id="57" dur="2000"/>
                                        <p:tgtEl>
                                          <p:spTgt spid="4099">
                                            <p:txEl>
                                              <p:char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6" end="6"/>
                                            </p:txEl>
                                          </p:spTgt>
                                        </p:tgtEl>
                                        <p:attrNameLst>
                                          <p:attrName>style.visibility</p:attrName>
                                        </p:attrNameLst>
                                      </p:cBhvr>
                                      <p:to>
                                        <p:strVal val="visible"/>
                                      </p:to>
                                    </p:set>
                                    <p:animEffect transition="in" filter="wheel(1)">
                                      <p:cBhvr>
                                        <p:cTn id="62" dur="2000"/>
                                        <p:tgtEl>
                                          <p:spTgt spid="4099">
                                            <p:txEl>
                                              <p:char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7" end="7"/>
                                            </p:txEl>
                                          </p:spTgt>
                                        </p:tgtEl>
                                        <p:attrNameLst>
                                          <p:attrName>style.visibility</p:attrName>
                                        </p:attrNameLst>
                                      </p:cBhvr>
                                      <p:to>
                                        <p:strVal val="visible"/>
                                      </p:to>
                                    </p:set>
                                    <p:animEffect transition="in" filter="wheel(1)">
                                      <p:cBhvr>
                                        <p:cTn id="67" dur="2000"/>
                                        <p:tgtEl>
                                          <p:spTgt spid="4099">
                                            <p:txEl>
                                              <p:char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2" end="2"/>
                                            </p:txEl>
                                          </p:spTgt>
                                        </p:tgtEl>
                                        <p:attrNameLst>
                                          <p:attrName>style.visibility</p:attrName>
                                        </p:attrNameLst>
                                      </p:cBhvr>
                                      <p:to>
                                        <p:strVal val="visible"/>
                                      </p:to>
                                    </p:set>
                                    <p:animEffect transition="in" filter="wheel(1)">
                                      <p:cBhvr>
                                        <p:cTn id="77" dur="2000"/>
                                        <p:tgtEl>
                                          <p:spTgt spid="4099">
                                            <p:txEl>
                                              <p:char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3" end="3"/>
                                            </p:txEl>
                                          </p:spTgt>
                                        </p:tgtEl>
                                        <p:attrNameLst>
                                          <p:attrName>style.visibility</p:attrName>
                                        </p:attrNameLst>
                                      </p:cBhvr>
                                      <p:to>
                                        <p:strVal val="visible"/>
                                      </p:to>
                                    </p:set>
                                    <p:animEffect transition="in" filter="wheel(1)">
                                      <p:cBhvr>
                                        <p:cTn id="82" dur="2000"/>
                                        <p:tgtEl>
                                          <p:spTgt spid="4099">
                                            <p:txEl>
                                              <p:char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4" end="4"/>
                                            </p:txEl>
                                          </p:spTgt>
                                        </p:tgtEl>
                                        <p:attrNameLst>
                                          <p:attrName>style.visibility</p:attrName>
                                        </p:attrNameLst>
                                      </p:cBhvr>
                                      <p:to>
                                        <p:strVal val="visible"/>
                                      </p:to>
                                    </p:set>
                                    <p:animEffect transition="in" filter="wheel(1)">
                                      <p:cBhvr>
                                        <p:cTn id="87" dur="2000"/>
                                        <p:tgtEl>
                                          <p:spTgt spid="4099">
                                            <p:txEl>
                                              <p:char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1" end="1"/>
                                            </p:txEl>
                                          </p:spTgt>
                                        </p:tgtEl>
                                        <p:attrNameLst>
                                          <p:attrName>style.visibility</p:attrName>
                                        </p:attrNameLst>
                                      </p:cBhvr>
                                      <p:to>
                                        <p:strVal val="visible"/>
                                      </p:to>
                                    </p:set>
                                    <p:animEffect transition="in" filter="wheel(1)">
                                      <p:cBhvr>
                                        <p:cTn id="97" dur="2000"/>
                                        <p:tgtEl>
                                          <p:spTgt spid="4099">
                                            <p:txEl>
                                              <p:char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1" end="1"/>
                                            </p:txEl>
                                          </p:spTgt>
                                        </p:tgtEl>
                                        <p:attrNameLst>
                                          <p:attrName>style.visibility</p:attrName>
                                        </p:attrNameLst>
                                      </p:cBhvr>
                                      <p:to>
                                        <p:strVal val="visible"/>
                                      </p:to>
                                    </p:set>
                                    <p:animEffect transition="in" filter="wheel(1)">
                                      <p:cBhvr>
                                        <p:cTn id="102" dur="2000"/>
                                        <p:tgtEl>
                                          <p:spTgt spid="4099">
                                            <p:txEl>
                                              <p:charRg st="1" end="1"/>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2" end="2"/>
                                            </p:txEl>
                                          </p:spTgt>
                                        </p:tgtEl>
                                        <p:attrNameLst>
                                          <p:attrName>style.visibility</p:attrName>
                                        </p:attrNameLst>
                                      </p:cBhvr>
                                      <p:to>
                                        <p:strVal val="visible"/>
                                      </p:to>
                                    </p:set>
                                    <p:animEffect transition="in" filter="wheel(1)">
                                      <p:cBhvr>
                                        <p:cTn id="107" dur="2000"/>
                                        <p:tgtEl>
                                          <p:spTgt spid="4099">
                                            <p:txEl>
                                              <p:charRg st="2" end="2"/>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3" end="3"/>
                                            </p:txEl>
                                          </p:spTgt>
                                        </p:tgtEl>
                                        <p:attrNameLst>
                                          <p:attrName>style.visibility</p:attrName>
                                        </p:attrNameLst>
                                      </p:cBhvr>
                                      <p:to>
                                        <p:strVal val="visible"/>
                                      </p:to>
                                    </p:set>
                                    <p:animEffect transition="in" filter="wheel(1)">
                                      <p:cBhvr>
                                        <p:cTn id="112" dur="2000"/>
                                        <p:tgtEl>
                                          <p:spTgt spid="4099">
                                            <p:txEl>
                                              <p:charRg st="3" end="3"/>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4" end="4"/>
                                            </p:txEl>
                                          </p:spTgt>
                                        </p:tgtEl>
                                        <p:attrNameLst>
                                          <p:attrName>style.visibility</p:attrName>
                                        </p:attrNameLst>
                                      </p:cBhvr>
                                      <p:to>
                                        <p:strVal val="visible"/>
                                      </p:to>
                                    </p:set>
                                    <p:animEffect transition="in" filter="wheel(1)">
                                      <p:cBhvr>
                                        <p:cTn id="117" dur="2000"/>
                                        <p:tgtEl>
                                          <p:spTgt spid="4099">
                                            <p:txEl>
                                              <p:charRg st="4" end="4"/>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5" end="5"/>
                                            </p:txEl>
                                          </p:spTgt>
                                        </p:tgtEl>
                                        <p:attrNameLst>
                                          <p:attrName>style.visibility</p:attrName>
                                        </p:attrNameLst>
                                      </p:cBhvr>
                                      <p:to>
                                        <p:strVal val="visible"/>
                                      </p:to>
                                    </p:set>
                                    <p:animEffect transition="in" filter="wheel(1)">
                                      <p:cBhvr>
                                        <p:cTn id="122" dur="2000"/>
                                        <p:tgtEl>
                                          <p:spTgt spid="4099">
                                            <p:txEl>
                                              <p:charRg st="5" end="5"/>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6" end="6"/>
                                            </p:txEl>
                                          </p:spTgt>
                                        </p:tgtEl>
                                        <p:attrNameLst>
                                          <p:attrName>style.visibility</p:attrName>
                                        </p:attrNameLst>
                                      </p:cBhvr>
                                      <p:to>
                                        <p:strVal val="visible"/>
                                      </p:to>
                                    </p:set>
                                    <p:animEffect transition="in" filter="wheel(1)">
                                      <p:cBhvr>
                                        <p:cTn id="127" dur="2000"/>
                                        <p:tgtEl>
                                          <p:spTgt spid="4099">
                                            <p:txEl>
                                              <p:charRg st="6" end="6"/>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7" end="7"/>
                                            </p:txEl>
                                          </p:spTgt>
                                        </p:tgtEl>
                                        <p:attrNameLst>
                                          <p:attrName>style.visibility</p:attrName>
                                        </p:attrNameLst>
                                      </p:cBhvr>
                                      <p:to>
                                        <p:strVal val="visible"/>
                                      </p:to>
                                    </p:set>
                                    <p:animEffect transition="in" filter="wheel(1)">
                                      <p:cBhvr>
                                        <p:cTn id="132" dur="2000"/>
                                        <p:tgtEl>
                                          <p:spTgt spid="4099">
                                            <p:txEl>
                                              <p:charRg st="7" end="7"/>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1" end="1"/>
                                            </p:txEl>
                                          </p:spTgt>
                                        </p:tgtEl>
                                        <p:attrNameLst>
                                          <p:attrName>style.visibility</p:attrName>
                                        </p:attrNameLst>
                                      </p:cBhvr>
                                      <p:to>
                                        <p:strVal val="visible"/>
                                      </p:to>
                                    </p:set>
                                    <p:animEffect transition="in" filter="wheel(1)">
                                      <p:cBhvr>
                                        <p:cTn id="137" dur="2000"/>
                                        <p:tgtEl>
                                          <p:spTgt spid="4099">
                                            <p:txEl>
                                              <p:charRg st="1" end="1"/>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81" end="223"/>
                                            </p:txEl>
                                          </p:spTgt>
                                        </p:tgtEl>
                                        <p:attrNameLst>
                                          <p:attrName>style.visibility</p:attrName>
                                        </p:attrNameLst>
                                      </p:cBhvr>
                                      <p:to>
                                        <p:strVal val="visible"/>
                                      </p:to>
                                    </p:set>
                                    <p:animEffect transition="in" filter="wheel(1)">
                                      <p:cBhvr>
                                        <p:cTn id="142" dur="2000"/>
                                        <p:tgtEl>
                                          <p:spTgt spid="4099">
                                            <p:txEl>
                                              <p:charRg st="81" end="223"/>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3" end="3"/>
                                            </p:txEl>
                                          </p:spTgt>
                                        </p:tgtEl>
                                        <p:attrNameLst>
                                          <p:attrName>style.visibility</p:attrName>
                                        </p:attrNameLst>
                                      </p:cBhvr>
                                      <p:to>
                                        <p:strVal val="visible"/>
                                      </p:to>
                                    </p:set>
                                    <p:animEffect transition="in" filter="wheel(1)">
                                      <p:cBhvr>
                                        <p:cTn id="147" dur="2000"/>
                                        <p:tgtEl>
                                          <p:spTgt spid="4099">
                                            <p:txEl>
                                              <p:charRg st="3" end="3"/>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4" end="4"/>
                                            </p:txEl>
                                          </p:spTgt>
                                        </p:tgtEl>
                                        <p:attrNameLst>
                                          <p:attrName>style.visibility</p:attrName>
                                        </p:attrNameLst>
                                      </p:cBhvr>
                                      <p:to>
                                        <p:strVal val="visible"/>
                                      </p:to>
                                    </p:set>
                                    <p:animEffect transition="in" filter="wheel(1)">
                                      <p:cBhvr>
                                        <p:cTn id="15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学生违反宿舍管理规定者，给予下列处分：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（一）不听劝阻</a:t>
            </a:r>
            <a:r>
              <a:rPr lang="zh-CN" altLang="en-US" sz="2400" dirty="0">
                <a:solidFill>
                  <a:srgbClr val="FF0000"/>
                </a:solidFill>
                <a:latin typeface="+mn-ea"/>
                <a:cs typeface="+mn-ea"/>
              </a:rPr>
              <a:t>严重影响他人学习、休息者</a:t>
            </a:r>
            <a:r>
              <a:rPr lang="zh-CN" altLang="en-US" sz="2400" dirty="0">
                <a:latin typeface="+mn-ea"/>
                <a:cs typeface="+mn-ea"/>
              </a:rPr>
              <a:t>，给予警告以上处分；在宿舍内</a:t>
            </a:r>
            <a:r>
              <a:rPr lang="zh-CN" altLang="en-US" sz="2400" dirty="0">
                <a:solidFill>
                  <a:srgbClr val="FF0000"/>
                </a:solidFill>
                <a:latin typeface="+mn-ea"/>
                <a:cs typeface="+mn-ea"/>
              </a:rPr>
              <a:t>打麻将者</a:t>
            </a:r>
            <a:r>
              <a:rPr lang="zh-CN" altLang="en-US" sz="2400" dirty="0">
                <a:latin typeface="+mn-ea"/>
                <a:cs typeface="+mn-ea"/>
              </a:rPr>
              <a:t>，除收缴有关物品外，给予</a:t>
            </a:r>
            <a:r>
              <a:rPr lang="zh-CN" altLang="en-US" sz="2400" dirty="0">
                <a:latin typeface="+mn-ea"/>
                <a:cs typeface="+mn-ea"/>
              </a:rPr>
              <a:t>严重警告以上处分；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（二）在宿舍内</a:t>
            </a:r>
            <a:r>
              <a:rPr lang="zh-CN" altLang="en-US" sz="2400" dirty="0">
                <a:solidFill>
                  <a:srgbClr val="FF0000"/>
                </a:solidFill>
                <a:latin typeface="+mn-ea"/>
                <a:cs typeface="+mn-ea"/>
              </a:rPr>
              <a:t>存放或使用禁止使用的电器</a:t>
            </a:r>
            <a:r>
              <a:rPr lang="zh-CN" altLang="en-US" sz="2400" dirty="0">
                <a:latin typeface="+mn-ea"/>
                <a:cs typeface="+mn-ea"/>
              </a:rPr>
              <a:t>，除收缴有关物品外，给予当事人警告处分；引起火灾或其它安全事故者，给予</a:t>
            </a:r>
            <a:r>
              <a:rPr lang="zh-CN" altLang="en-US" sz="2400" dirty="0">
                <a:latin typeface="+mn-ea"/>
                <a:cs typeface="+mn-ea"/>
              </a:rPr>
              <a:t>留校察看以上处分；同时对该宿舍给予全校通报；</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a:t>
            </a:r>
            <a:r>
              <a:rPr lang="zh-CN" altLang="en-US" sz="2400" dirty="0">
                <a:solidFill>
                  <a:srgbClr val="FF0000"/>
                </a:solidFill>
                <a:latin typeface="+mn-ea"/>
                <a:cs typeface="+mn-ea"/>
              </a:rPr>
              <a:t>私拉电线或网线，私自拆装用电装置</a:t>
            </a:r>
            <a:r>
              <a:rPr lang="zh-CN" altLang="en-US" sz="2400" dirty="0">
                <a:latin typeface="+mn-ea"/>
                <a:cs typeface="+mn-ea"/>
              </a:rPr>
              <a:t>，除收缴有关物品外，给予当事人警告处分；引起火灾或其它安全事故者，给予留校察看以上处分；同时对该宿舍给予全校通报；</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4" end="4"/>
                                            </p:txEl>
                                          </p:spTgt>
                                        </p:tgtEl>
                                        <p:attrNameLst>
                                          <p:attrName>style.visibility</p:attrName>
                                        </p:attrNameLst>
                                      </p:cBhvr>
                                      <p:to>
                                        <p:strVal val="visible"/>
                                      </p:to>
                                    </p:set>
                                    <p:animEffect transition="in" filter="wheel(1)">
                                      <p:cBhvr>
                                        <p:cTn id="47" dur="2000"/>
                                        <p:tgtEl>
                                          <p:spTgt spid="4099">
                                            <p:txEl>
                                              <p:char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2" end="2"/>
                                            </p:txEl>
                                          </p:spTgt>
                                        </p:tgtEl>
                                        <p:attrNameLst>
                                          <p:attrName>style.visibility</p:attrName>
                                        </p:attrNameLst>
                                      </p:cBhvr>
                                      <p:to>
                                        <p:strVal val="visible"/>
                                      </p:to>
                                    </p:set>
                                    <p:animEffect transition="in" filter="wheel(1)">
                                      <p:cBhvr>
                                        <p:cTn id="57" dur="2000"/>
                                        <p:tgtEl>
                                          <p:spTgt spid="4099">
                                            <p:txEl>
                                              <p:char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5" end="5"/>
                                            </p:txEl>
                                          </p:spTgt>
                                        </p:tgtEl>
                                        <p:attrNameLst>
                                          <p:attrName>style.visibility</p:attrName>
                                        </p:attrNameLst>
                                      </p:cBhvr>
                                      <p:to>
                                        <p:strVal val="visible"/>
                                      </p:to>
                                    </p:set>
                                    <p:animEffect transition="in" filter="wheel(1)">
                                      <p:cBhvr>
                                        <p:cTn id="72" dur="2000"/>
                                        <p:tgtEl>
                                          <p:spTgt spid="4099">
                                            <p:txEl>
                                              <p:char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6" end="6"/>
                                            </p:txEl>
                                          </p:spTgt>
                                        </p:tgtEl>
                                        <p:attrNameLst>
                                          <p:attrName>style.visibility</p:attrName>
                                        </p:attrNameLst>
                                      </p:cBhvr>
                                      <p:to>
                                        <p:strVal val="visible"/>
                                      </p:to>
                                    </p:set>
                                    <p:animEffect transition="in" filter="wheel(1)">
                                      <p:cBhvr>
                                        <p:cTn id="77" dur="2000"/>
                                        <p:tgtEl>
                                          <p:spTgt spid="4099">
                                            <p:txEl>
                                              <p:char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7" end="7"/>
                                            </p:txEl>
                                          </p:spTgt>
                                        </p:tgtEl>
                                        <p:attrNameLst>
                                          <p:attrName>style.visibility</p:attrName>
                                        </p:attrNameLst>
                                      </p:cBhvr>
                                      <p:to>
                                        <p:strVal val="visible"/>
                                      </p:to>
                                    </p:set>
                                    <p:animEffect transition="in" filter="wheel(1)">
                                      <p:cBhvr>
                                        <p:cTn id="82" dur="2000"/>
                                        <p:tgtEl>
                                          <p:spTgt spid="4099">
                                            <p:txEl>
                                              <p:char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1" end="1"/>
                                            </p:txEl>
                                          </p:spTgt>
                                        </p:tgtEl>
                                        <p:attrNameLst>
                                          <p:attrName>style.visibility</p:attrName>
                                        </p:attrNameLst>
                                      </p:cBhvr>
                                      <p:to>
                                        <p:strVal val="visible"/>
                                      </p:to>
                                    </p:set>
                                    <p:animEffect transition="in" filter="wheel(1)">
                                      <p:cBhvr>
                                        <p:cTn id="87" dur="2000"/>
                                        <p:tgtEl>
                                          <p:spTgt spid="4099">
                                            <p:txEl>
                                              <p:char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2" end="2"/>
                                            </p:txEl>
                                          </p:spTgt>
                                        </p:tgtEl>
                                        <p:attrNameLst>
                                          <p:attrName>style.visibility</p:attrName>
                                        </p:attrNameLst>
                                      </p:cBhvr>
                                      <p:to>
                                        <p:strVal val="visible"/>
                                      </p:to>
                                    </p:set>
                                    <p:animEffect transition="in" filter="wheel(1)">
                                      <p:cBhvr>
                                        <p:cTn id="92" dur="2000"/>
                                        <p:tgtEl>
                                          <p:spTgt spid="4099">
                                            <p:txEl>
                                              <p:charRg st="2" end="2"/>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3" end="3"/>
                                            </p:txEl>
                                          </p:spTgt>
                                        </p:tgtEl>
                                        <p:attrNameLst>
                                          <p:attrName>style.visibility</p:attrName>
                                        </p:attrNameLst>
                                      </p:cBhvr>
                                      <p:to>
                                        <p:strVal val="visible"/>
                                      </p:to>
                                    </p:set>
                                    <p:animEffect transition="in" filter="wheel(1)">
                                      <p:cBhvr>
                                        <p:cTn id="97" dur="2000"/>
                                        <p:tgtEl>
                                          <p:spTgt spid="4099">
                                            <p:txEl>
                                              <p:charRg st="3" end="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4" end="4"/>
                                            </p:txEl>
                                          </p:spTgt>
                                        </p:tgtEl>
                                        <p:attrNameLst>
                                          <p:attrName>style.visibility</p:attrName>
                                        </p:attrNameLst>
                                      </p:cBhvr>
                                      <p:to>
                                        <p:strVal val="visible"/>
                                      </p:to>
                                    </p:set>
                                    <p:animEffect transition="in" filter="wheel(1)">
                                      <p:cBhvr>
                                        <p:cTn id="102" dur="2000"/>
                                        <p:tgtEl>
                                          <p:spTgt spid="4099">
                                            <p:txEl>
                                              <p:charRg st="4" end="4"/>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1" end="1"/>
                                            </p:txEl>
                                          </p:spTgt>
                                        </p:tgtEl>
                                        <p:attrNameLst>
                                          <p:attrName>style.visibility</p:attrName>
                                        </p:attrNameLst>
                                      </p:cBhvr>
                                      <p:to>
                                        <p:strVal val="visible"/>
                                      </p:to>
                                    </p:set>
                                    <p:animEffect transition="in" filter="wheel(1)">
                                      <p:cBhvr>
                                        <p:cTn id="107" dur="2000"/>
                                        <p:tgtEl>
                                          <p:spTgt spid="4099">
                                            <p:txEl>
                                              <p:char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1" end="1"/>
                                            </p:txEl>
                                          </p:spTgt>
                                        </p:tgtEl>
                                        <p:attrNameLst>
                                          <p:attrName>style.visibility</p:attrName>
                                        </p:attrNameLst>
                                      </p:cBhvr>
                                      <p:to>
                                        <p:strVal val="visible"/>
                                      </p:to>
                                    </p:set>
                                    <p:animEffect transition="in" filter="wheel(1)">
                                      <p:cBhvr>
                                        <p:cTn id="112" dur="2000"/>
                                        <p:tgtEl>
                                          <p:spTgt spid="4099">
                                            <p:txEl>
                                              <p:charRg st="1" end="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1" end="1"/>
                                            </p:txEl>
                                          </p:spTgt>
                                        </p:tgtEl>
                                        <p:attrNameLst>
                                          <p:attrName>style.visibility</p:attrName>
                                        </p:attrNameLst>
                                      </p:cBhvr>
                                      <p:to>
                                        <p:strVal val="visible"/>
                                      </p:to>
                                    </p:set>
                                    <p:animEffect transition="in" filter="wheel(1)">
                                      <p:cBhvr>
                                        <p:cTn id="117" dur="2000"/>
                                        <p:tgtEl>
                                          <p:spTgt spid="4099">
                                            <p:txEl>
                                              <p:charRg st="1" end="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2" end="2"/>
                                            </p:txEl>
                                          </p:spTgt>
                                        </p:tgtEl>
                                        <p:attrNameLst>
                                          <p:attrName>style.visibility</p:attrName>
                                        </p:attrNameLst>
                                      </p:cBhvr>
                                      <p:to>
                                        <p:strVal val="visible"/>
                                      </p:to>
                                    </p:set>
                                    <p:animEffect transition="in" filter="wheel(1)">
                                      <p:cBhvr>
                                        <p:cTn id="122" dur="2000"/>
                                        <p:tgtEl>
                                          <p:spTgt spid="4099">
                                            <p:txEl>
                                              <p:charRg st="2" end="2"/>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3" end="3"/>
                                            </p:txEl>
                                          </p:spTgt>
                                        </p:tgtEl>
                                        <p:attrNameLst>
                                          <p:attrName>style.visibility</p:attrName>
                                        </p:attrNameLst>
                                      </p:cBhvr>
                                      <p:to>
                                        <p:strVal val="visible"/>
                                      </p:to>
                                    </p:set>
                                    <p:animEffect transition="in" filter="wheel(1)">
                                      <p:cBhvr>
                                        <p:cTn id="127" dur="2000"/>
                                        <p:tgtEl>
                                          <p:spTgt spid="4099">
                                            <p:txEl>
                                              <p:charRg st="3" end="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4" end="4"/>
                                            </p:txEl>
                                          </p:spTgt>
                                        </p:tgtEl>
                                        <p:attrNameLst>
                                          <p:attrName>style.visibility</p:attrName>
                                        </p:attrNameLst>
                                      </p:cBhvr>
                                      <p:to>
                                        <p:strVal val="visible"/>
                                      </p:to>
                                    </p:set>
                                    <p:animEffect transition="in" filter="wheel(1)">
                                      <p:cBhvr>
                                        <p:cTn id="132" dur="2000"/>
                                        <p:tgtEl>
                                          <p:spTgt spid="4099">
                                            <p:txEl>
                                              <p:charRg st="4" end="4"/>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5" end="5"/>
                                            </p:txEl>
                                          </p:spTgt>
                                        </p:tgtEl>
                                        <p:attrNameLst>
                                          <p:attrName>style.visibility</p:attrName>
                                        </p:attrNameLst>
                                      </p:cBhvr>
                                      <p:to>
                                        <p:strVal val="visible"/>
                                      </p:to>
                                    </p:set>
                                    <p:animEffect transition="in" filter="wheel(1)">
                                      <p:cBhvr>
                                        <p:cTn id="137" dur="2000"/>
                                        <p:tgtEl>
                                          <p:spTgt spid="4099">
                                            <p:txEl>
                                              <p:charRg st="5" end="5"/>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6" end="6"/>
                                            </p:txEl>
                                          </p:spTgt>
                                        </p:tgtEl>
                                        <p:attrNameLst>
                                          <p:attrName>style.visibility</p:attrName>
                                        </p:attrNameLst>
                                      </p:cBhvr>
                                      <p:to>
                                        <p:strVal val="visible"/>
                                      </p:to>
                                    </p:set>
                                    <p:animEffect transition="in" filter="wheel(1)">
                                      <p:cBhvr>
                                        <p:cTn id="142" dur="2000"/>
                                        <p:tgtEl>
                                          <p:spTgt spid="4099">
                                            <p:txEl>
                                              <p:charRg st="6" end="6"/>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7" end="7"/>
                                            </p:txEl>
                                          </p:spTgt>
                                        </p:tgtEl>
                                        <p:attrNameLst>
                                          <p:attrName>style.visibility</p:attrName>
                                        </p:attrNameLst>
                                      </p:cBhvr>
                                      <p:to>
                                        <p:strVal val="visible"/>
                                      </p:to>
                                    </p:set>
                                    <p:animEffect transition="in" filter="wheel(1)">
                                      <p:cBhvr>
                                        <p:cTn id="147" dur="2000"/>
                                        <p:tgtEl>
                                          <p:spTgt spid="4099">
                                            <p:txEl>
                                              <p:charRg st="7" end="7"/>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1" end="1"/>
                                            </p:txEl>
                                          </p:spTgt>
                                        </p:tgtEl>
                                        <p:attrNameLst>
                                          <p:attrName>style.visibility</p:attrName>
                                        </p:attrNameLst>
                                      </p:cBhvr>
                                      <p:to>
                                        <p:strVal val="visible"/>
                                      </p:to>
                                    </p:set>
                                    <p:animEffect transition="in" filter="wheel(1)">
                                      <p:cBhvr>
                                        <p:cTn id="152" dur="2000"/>
                                        <p:tgtEl>
                                          <p:spTgt spid="4099">
                                            <p:txEl>
                                              <p:charRg st="1" end="1"/>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81" end="223"/>
                                            </p:txEl>
                                          </p:spTgt>
                                        </p:tgtEl>
                                        <p:attrNameLst>
                                          <p:attrName>style.visibility</p:attrName>
                                        </p:attrNameLst>
                                      </p:cBhvr>
                                      <p:to>
                                        <p:strVal val="visible"/>
                                      </p:to>
                                    </p:set>
                                    <p:animEffect transition="in" filter="wheel(1)">
                                      <p:cBhvr>
                                        <p:cTn id="157" dur="2000"/>
                                        <p:tgtEl>
                                          <p:spTgt spid="4099">
                                            <p:txEl>
                                              <p:charRg st="81" end="223"/>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3" end="3"/>
                                            </p:txEl>
                                          </p:spTgt>
                                        </p:tgtEl>
                                        <p:attrNameLst>
                                          <p:attrName>style.visibility</p:attrName>
                                        </p:attrNameLst>
                                      </p:cBhvr>
                                      <p:to>
                                        <p:strVal val="visible"/>
                                      </p:to>
                                    </p:set>
                                    <p:animEffect transition="in" filter="wheel(1)">
                                      <p:cBhvr>
                                        <p:cTn id="162" dur="2000"/>
                                        <p:tgtEl>
                                          <p:spTgt spid="4099">
                                            <p:txEl>
                                              <p:charRg st="3" end="3"/>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4" end="4"/>
                                            </p:txEl>
                                          </p:spTgt>
                                        </p:tgtEl>
                                        <p:attrNameLst>
                                          <p:attrName>style.visibility</p:attrName>
                                        </p:attrNameLst>
                                      </p:cBhvr>
                                      <p:to>
                                        <p:strVal val="visible"/>
                                      </p:to>
                                    </p:set>
                                    <p:animEffect transition="in" filter="wheel(1)">
                                      <p:cBhvr>
                                        <p:cTn id="16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学生违反宿舍管理规定者，给予下列处分：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（四）在宿舍</a:t>
            </a:r>
            <a:r>
              <a:rPr lang="zh-CN" altLang="en-US" sz="2400" dirty="0">
                <a:solidFill>
                  <a:srgbClr val="FF0000"/>
                </a:solidFill>
                <a:latin typeface="+mn-ea"/>
                <a:cs typeface="+mn-ea"/>
              </a:rPr>
              <a:t>饲养宠物者</a:t>
            </a:r>
            <a:r>
              <a:rPr lang="zh-CN" altLang="en-US" sz="2400" dirty="0">
                <a:latin typeface="+mn-ea"/>
                <a:cs typeface="+mn-ea"/>
              </a:rPr>
              <a:t>，责令其将宠物带离校园；拒不执行者，由学校保卫处强制带离校园，并给予警告处分；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a:t>
            </a:r>
            <a:r>
              <a:rPr lang="zh-CN" altLang="en-US" sz="2400" dirty="0">
                <a:solidFill>
                  <a:srgbClr val="FF0000"/>
                </a:solidFill>
                <a:latin typeface="+mn-ea"/>
                <a:cs typeface="+mn-ea"/>
              </a:rPr>
              <a:t>晚归</a:t>
            </a:r>
            <a:r>
              <a:rPr lang="zh-CN" altLang="en-US" sz="2400" dirty="0">
                <a:latin typeface="+mn-ea"/>
                <a:cs typeface="+mn-ea"/>
              </a:rPr>
              <a:t>经批评教育后屡教不改者，给予警告处分；</a:t>
            </a:r>
            <a:r>
              <a:rPr lang="zh-CN" altLang="en-US" sz="2400" dirty="0">
                <a:solidFill>
                  <a:srgbClr val="FF0000"/>
                </a:solidFill>
                <a:latin typeface="+mn-ea"/>
                <a:cs typeface="+mn-ea"/>
              </a:rPr>
              <a:t>夜不归宿者</a:t>
            </a:r>
            <a:r>
              <a:rPr lang="zh-CN" altLang="en-US" sz="2400" dirty="0">
                <a:latin typeface="+mn-ea"/>
                <a:cs typeface="+mn-ea"/>
              </a:rPr>
              <a:t>给予严重警告处分；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（六）</a:t>
            </a:r>
            <a:r>
              <a:rPr lang="zh-CN" altLang="en-US" sz="2400" dirty="0">
                <a:solidFill>
                  <a:srgbClr val="FF0000"/>
                </a:solidFill>
                <a:latin typeface="+mn-ea"/>
                <a:cs typeface="+mn-ea"/>
              </a:rPr>
              <a:t>翻爬墙或防盗网进出宿舍者</a:t>
            </a:r>
            <a:r>
              <a:rPr lang="zh-CN" altLang="en-US" sz="2400" dirty="0">
                <a:latin typeface="+mn-ea"/>
                <a:cs typeface="+mn-ea"/>
              </a:rPr>
              <a:t>，给予记过处分；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（七）</a:t>
            </a:r>
            <a:r>
              <a:rPr lang="zh-CN" altLang="en-US" sz="2400" dirty="0">
                <a:solidFill>
                  <a:srgbClr val="FF0000"/>
                </a:solidFill>
                <a:latin typeface="+mn-ea"/>
                <a:cs typeface="+mn-ea"/>
              </a:rPr>
              <a:t>私自调换床位或占用学生宿舍者</a:t>
            </a:r>
            <a:r>
              <a:rPr lang="zh-CN" altLang="en-US" sz="2400" dirty="0">
                <a:latin typeface="+mn-ea"/>
                <a:cs typeface="+mn-ea"/>
              </a:rPr>
              <a:t>，责令其搬回原宿舍，拒不执行者，给予警告以上处分；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（八）</a:t>
            </a:r>
            <a:r>
              <a:rPr lang="zh-CN" altLang="en-US" sz="2400" dirty="0">
                <a:solidFill>
                  <a:srgbClr val="FF0000"/>
                </a:solidFill>
                <a:latin typeface="+mn-ea"/>
                <a:cs typeface="+mn-ea"/>
              </a:rPr>
              <a:t>擅自进入异性宿舍者</a:t>
            </a:r>
            <a:r>
              <a:rPr lang="zh-CN" altLang="en-US" sz="2400" dirty="0">
                <a:latin typeface="+mn-ea"/>
                <a:cs typeface="+mn-ea"/>
              </a:rPr>
              <a:t>，给予警告处分；</a:t>
            </a:r>
            <a:r>
              <a:rPr lang="zh-CN" altLang="en-US" sz="2400" dirty="0">
                <a:solidFill>
                  <a:srgbClr val="FF0000"/>
                </a:solidFill>
                <a:latin typeface="+mn-ea"/>
                <a:cs typeface="+mn-ea"/>
              </a:rPr>
              <a:t>留宿异性或在异性宿舍留宿</a:t>
            </a:r>
            <a:r>
              <a:rPr lang="zh-CN" altLang="en-US" sz="2400" dirty="0">
                <a:latin typeface="+mn-ea"/>
                <a:cs typeface="+mn-ea"/>
              </a:rPr>
              <a:t>的给予留校察看以上处分；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3" end="3"/>
                                            </p:txEl>
                                          </p:spTgt>
                                        </p:tgtEl>
                                        <p:attrNameLst>
                                          <p:attrName>style.visibility</p:attrName>
                                        </p:attrNameLst>
                                      </p:cBhvr>
                                      <p:to>
                                        <p:strVal val="visible"/>
                                      </p:to>
                                    </p:set>
                                    <p:animEffect transition="in" filter="wheel(1)">
                                      <p:cBhvr>
                                        <p:cTn id="47" dur="2000"/>
                                        <p:tgtEl>
                                          <p:spTgt spid="4099">
                                            <p:txEl>
                                              <p:char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1" end="1"/>
                                            </p:txEl>
                                          </p:spTgt>
                                        </p:tgtEl>
                                        <p:attrNameLst>
                                          <p:attrName>style.visibility</p:attrName>
                                        </p:attrNameLst>
                                      </p:cBhvr>
                                      <p:to>
                                        <p:strVal val="visible"/>
                                      </p:to>
                                    </p:set>
                                    <p:animEffect transition="in" filter="wheel(1)">
                                      <p:cBhvr>
                                        <p:cTn id="57" dur="2000"/>
                                        <p:tgtEl>
                                          <p:spTgt spid="4099">
                                            <p:txEl>
                                              <p:char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2" end="2"/>
                                            </p:txEl>
                                          </p:spTgt>
                                        </p:tgtEl>
                                        <p:attrNameLst>
                                          <p:attrName>style.visibility</p:attrName>
                                        </p:attrNameLst>
                                      </p:cBhvr>
                                      <p:to>
                                        <p:strVal val="visible"/>
                                      </p:to>
                                    </p:set>
                                    <p:animEffect transition="in" filter="wheel(1)">
                                      <p:cBhvr>
                                        <p:cTn id="62" dur="2000"/>
                                        <p:tgtEl>
                                          <p:spTgt spid="4099">
                                            <p:txEl>
                                              <p:char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3" end="3"/>
                                            </p:txEl>
                                          </p:spTgt>
                                        </p:tgtEl>
                                        <p:attrNameLst>
                                          <p:attrName>style.visibility</p:attrName>
                                        </p:attrNameLst>
                                      </p:cBhvr>
                                      <p:to>
                                        <p:strVal val="visible"/>
                                      </p:to>
                                    </p:set>
                                    <p:animEffect transition="in" filter="wheel(1)">
                                      <p:cBhvr>
                                        <p:cTn id="67" dur="2000"/>
                                        <p:tgtEl>
                                          <p:spTgt spid="4099">
                                            <p:txEl>
                                              <p:char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4" end="4"/>
                                            </p:txEl>
                                          </p:spTgt>
                                        </p:tgtEl>
                                        <p:attrNameLst>
                                          <p:attrName>style.visibility</p:attrName>
                                        </p:attrNameLst>
                                      </p:cBhvr>
                                      <p:to>
                                        <p:strVal val="visible"/>
                                      </p:to>
                                    </p:set>
                                    <p:animEffect transition="in" filter="wheel(1)">
                                      <p:cBhvr>
                                        <p:cTn id="72" dur="2000"/>
                                        <p:tgtEl>
                                          <p:spTgt spid="4099">
                                            <p:txEl>
                                              <p:char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5" end="5"/>
                                            </p:txEl>
                                          </p:spTgt>
                                        </p:tgtEl>
                                        <p:attrNameLst>
                                          <p:attrName>style.visibility</p:attrName>
                                        </p:attrNameLst>
                                      </p:cBhvr>
                                      <p:to>
                                        <p:strVal val="visible"/>
                                      </p:to>
                                    </p:set>
                                    <p:animEffect transition="in" filter="wheel(1)">
                                      <p:cBhvr>
                                        <p:cTn id="77" dur="2000"/>
                                        <p:tgtEl>
                                          <p:spTgt spid="4099">
                                            <p:txEl>
                                              <p:char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6" end="6"/>
                                            </p:txEl>
                                          </p:spTgt>
                                        </p:tgtEl>
                                        <p:attrNameLst>
                                          <p:attrName>style.visibility</p:attrName>
                                        </p:attrNameLst>
                                      </p:cBhvr>
                                      <p:to>
                                        <p:strVal val="visible"/>
                                      </p:to>
                                    </p:set>
                                    <p:animEffect transition="in" filter="wheel(1)">
                                      <p:cBhvr>
                                        <p:cTn id="82" dur="2000"/>
                                        <p:tgtEl>
                                          <p:spTgt spid="4099">
                                            <p:txEl>
                                              <p:charRg st="6" end="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7" end="7"/>
                                            </p:txEl>
                                          </p:spTgt>
                                        </p:tgtEl>
                                        <p:attrNameLst>
                                          <p:attrName>style.visibility</p:attrName>
                                        </p:attrNameLst>
                                      </p:cBhvr>
                                      <p:to>
                                        <p:strVal val="visible"/>
                                      </p:to>
                                    </p:set>
                                    <p:animEffect transition="in" filter="wheel(1)">
                                      <p:cBhvr>
                                        <p:cTn id="87" dur="2000"/>
                                        <p:tgtEl>
                                          <p:spTgt spid="4099">
                                            <p:txEl>
                                              <p:charRg st="7" end="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2" end="2"/>
                                            </p:txEl>
                                          </p:spTgt>
                                        </p:tgtEl>
                                        <p:attrNameLst>
                                          <p:attrName>style.visibility</p:attrName>
                                        </p:attrNameLst>
                                      </p:cBhvr>
                                      <p:to>
                                        <p:strVal val="visible"/>
                                      </p:to>
                                    </p:set>
                                    <p:animEffect transition="in" filter="wheel(1)">
                                      <p:cBhvr>
                                        <p:cTn id="97" dur="2000"/>
                                        <p:tgtEl>
                                          <p:spTgt spid="4099">
                                            <p:txEl>
                                              <p:charRg st="2" end="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3" end="3"/>
                                            </p:txEl>
                                          </p:spTgt>
                                        </p:tgtEl>
                                        <p:attrNameLst>
                                          <p:attrName>style.visibility</p:attrName>
                                        </p:attrNameLst>
                                      </p:cBhvr>
                                      <p:to>
                                        <p:strVal val="visible"/>
                                      </p:to>
                                    </p:set>
                                    <p:animEffect transition="in" filter="wheel(1)">
                                      <p:cBhvr>
                                        <p:cTn id="102" dur="2000"/>
                                        <p:tgtEl>
                                          <p:spTgt spid="4099">
                                            <p:txEl>
                                              <p:charRg st="3" end="3"/>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4" end="4"/>
                                            </p:txEl>
                                          </p:spTgt>
                                        </p:tgtEl>
                                        <p:attrNameLst>
                                          <p:attrName>style.visibility</p:attrName>
                                        </p:attrNameLst>
                                      </p:cBhvr>
                                      <p:to>
                                        <p:strVal val="visible"/>
                                      </p:to>
                                    </p:set>
                                    <p:animEffect transition="in" filter="wheel(1)">
                                      <p:cBhvr>
                                        <p:cTn id="107" dur="2000"/>
                                        <p:tgtEl>
                                          <p:spTgt spid="4099">
                                            <p:txEl>
                                              <p:charRg st="4" end="4"/>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1" end="1"/>
                                            </p:txEl>
                                          </p:spTgt>
                                        </p:tgtEl>
                                        <p:attrNameLst>
                                          <p:attrName>style.visibility</p:attrName>
                                        </p:attrNameLst>
                                      </p:cBhvr>
                                      <p:to>
                                        <p:strVal val="visible"/>
                                      </p:to>
                                    </p:set>
                                    <p:animEffect transition="in" filter="wheel(1)">
                                      <p:cBhvr>
                                        <p:cTn id="112" dur="2000"/>
                                        <p:tgtEl>
                                          <p:spTgt spid="4099">
                                            <p:txEl>
                                              <p:charRg st="1" end="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1" end="1"/>
                                            </p:txEl>
                                          </p:spTgt>
                                        </p:tgtEl>
                                        <p:attrNameLst>
                                          <p:attrName>style.visibility</p:attrName>
                                        </p:attrNameLst>
                                      </p:cBhvr>
                                      <p:to>
                                        <p:strVal val="visible"/>
                                      </p:to>
                                    </p:set>
                                    <p:animEffect transition="in" filter="wheel(1)">
                                      <p:cBhvr>
                                        <p:cTn id="117" dur="2000"/>
                                        <p:tgtEl>
                                          <p:spTgt spid="4099">
                                            <p:txEl>
                                              <p:charRg st="1" end="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1" end="1"/>
                                            </p:txEl>
                                          </p:spTgt>
                                        </p:tgtEl>
                                        <p:attrNameLst>
                                          <p:attrName>style.visibility</p:attrName>
                                        </p:attrNameLst>
                                      </p:cBhvr>
                                      <p:to>
                                        <p:strVal val="visible"/>
                                      </p:to>
                                    </p:set>
                                    <p:animEffect transition="in" filter="wheel(1)">
                                      <p:cBhvr>
                                        <p:cTn id="122" dur="2000"/>
                                        <p:tgtEl>
                                          <p:spTgt spid="4099">
                                            <p:txEl>
                                              <p:char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2" end="2"/>
                                            </p:txEl>
                                          </p:spTgt>
                                        </p:tgtEl>
                                        <p:attrNameLst>
                                          <p:attrName>style.visibility</p:attrName>
                                        </p:attrNameLst>
                                      </p:cBhvr>
                                      <p:to>
                                        <p:strVal val="visible"/>
                                      </p:to>
                                    </p:set>
                                    <p:animEffect transition="in" filter="wheel(1)">
                                      <p:cBhvr>
                                        <p:cTn id="127" dur="2000"/>
                                        <p:tgtEl>
                                          <p:spTgt spid="4099">
                                            <p:txEl>
                                              <p:charRg st="2" end="2"/>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3" end="3"/>
                                            </p:txEl>
                                          </p:spTgt>
                                        </p:tgtEl>
                                        <p:attrNameLst>
                                          <p:attrName>style.visibility</p:attrName>
                                        </p:attrNameLst>
                                      </p:cBhvr>
                                      <p:to>
                                        <p:strVal val="visible"/>
                                      </p:to>
                                    </p:set>
                                    <p:animEffect transition="in" filter="wheel(1)">
                                      <p:cBhvr>
                                        <p:cTn id="132" dur="2000"/>
                                        <p:tgtEl>
                                          <p:spTgt spid="4099">
                                            <p:txEl>
                                              <p:charRg st="3" end="3"/>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4" end="4"/>
                                            </p:txEl>
                                          </p:spTgt>
                                        </p:tgtEl>
                                        <p:attrNameLst>
                                          <p:attrName>style.visibility</p:attrName>
                                        </p:attrNameLst>
                                      </p:cBhvr>
                                      <p:to>
                                        <p:strVal val="visible"/>
                                      </p:to>
                                    </p:set>
                                    <p:animEffect transition="in" filter="wheel(1)">
                                      <p:cBhvr>
                                        <p:cTn id="137" dur="2000"/>
                                        <p:tgtEl>
                                          <p:spTgt spid="4099">
                                            <p:txEl>
                                              <p:charRg st="4" end="4"/>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5" end="5"/>
                                            </p:txEl>
                                          </p:spTgt>
                                        </p:tgtEl>
                                        <p:attrNameLst>
                                          <p:attrName>style.visibility</p:attrName>
                                        </p:attrNameLst>
                                      </p:cBhvr>
                                      <p:to>
                                        <p:strVal val="visible"/>
                                      </p:to>
                                    </p:set>
                                    <p:animEffect transition="in" filter="wheel(1)">
                                      <p:cBhvr>
                                        <p:cTn id="142" dur="2000"/>
                                        <p:tgtEl>
                                          <p:spTgt spid="4099">
                                            <p:txEl>
                                              <p:charRg st="5" end="5"/>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6" end="6"/>
                                            </p:txEl>
                                          </p:spTgt>
                                        </p:tgtEl>
                                        <p:attrNameLst>
                                          <p:attrName>style.visibility</p:attrName>
                                        </p:attrNameLst>
                                      </p:cBhvr>
                                      <p:to>
                                        <p:strVal val="visible"/>
                                      </p:to>
                                    </p:set>
                                    <p:animEffect transition="in" filter="wheel(1)">
                                      <p:cBhvr>
                                        <p:cTn id="147" dur="2000"/>
                                        <p:tgtEl>
                                          <p:spTgt spid="4099">
                                            <p:txEl>
                                              <p:charRg st="6" end="6"/>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7" end="7"/>
                                            </p:txEl>
                                          </p:spTgt>
                                        </p:tgtEl>
                                        <p:attrNameLst>
                                          <p:attrName>style.visibility</p:attrName>
                                        </p:attrNameLst>
                                      </p:cBhvr>
                                      <p:to>
                                        <p:strVal val="visible"/>
                                      </p:to>
                                    </p:set>
                                    <p:animEffect transition="in" filter="wheel(1)">
                                      <p:cBhvr>
                                        <p:cTn id="152" dur="2000"/>
                                        <p:tgtEl>
                                          <p:spTgt spid="4099">
                                            <p:txEl>
                                              <p:charRg st="7" end="7"/>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1" end="1"/>
                                            </p:txEl>
                                          </p:spTgt>
                                        </p:tgtEl>
                                        <p:attrNameLst>
                                          <p:attrName>style.visibility</p:attrName>
                                        </p:attrNameLst>
                                      </p:cBhvr>
                                      <p:to>
                                        <p:strVal val="visible"/>
                                      </p:to>
                                    </p:set>
                                    <p:animEffect transition="in" filter="wheel(1)">
                                      <p:cBhvr>
                                        <p:cTn id="157" dur="2000"/>
                                        <p:tgtEl>
                                          <p:spTgt spid="4099">
                                            <p:txEl>
                                              <p:charRg st="1" end="1"/>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81" end="223"/>
                                            </p:txEl>
                                          </p:spTgt>
                                        </p:tgtEl>
                                        <p:attrNameLst>
                                          <p:attrName>style.visibility</p:attrName>
                                        </p:attrNameLst>
                                      </p:cBhvr>
                                      <p:to>
                                        <p:strVal val="visible"/>
                                      </p:to>
                                    </p:set>
                                    <p:animEffect transition="in" filter="wheel(1)">
                                      <p:cBhvr>
                                        <p:cTn id="162" dur="2000"/>
                                        <p:tgtEl>
                                          <p:spTgt spid="4099">
                                            <p:txEl>
                                              <p:charRg st="81" end="223"/>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3" end="3"/>
                                            </p:txEl>
                                          </p:spTgt>
                                        </p:tgtEl>
                                        <p:attrNameLst>
                                          <p:attrName>style.visibility</p:attrName>
                                        </p:attrNameLst>
                                      </p:cBhvr>
                                      <p:to>
                                        <p:strVal val="visible"/>
                                      </p:to>
                                    </p:set>
                                    <p:animEffect transition="in" filter="wheel(1)">
                                      <p:cBhvr>
                                        <p:cTn id="167" dur="2000"/>
                                        <p:tgtEl>
                                          <p:spTgt spid="4099">
                                            <p:txEl>
                                              <p:charRg st="3" end="3"/>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1" presetClass="entr" presetSubtype="1" fill="hold" nodeType="clickEffect">
                                  <p:stCondLst>
                                    <p:cond delay="0"/>
                                  </p:stCondLst>
                                  <p:childTnLst>
                                    <p:set>
                                      <p:cBhvr>
                                        <p:cTn id="171" dur="1" fill="hold">
                                          <p:stCondLst>
                                            <p:cond delay="0"/>
                                          </p:stCondLst>
                                        </p:cTn>
                                        <p:tgtEl>
                                          <p:spTgt spid="4099">
                                            <p:txEl>
                                              <p:charRg st="4" end="4"/>
                                            </p:txEl>
                                          </p:spTgt>
                                        </p:tgtEl>
                                        <p:attrNameLst>
                                          <p:attrName>style.visibility</p:attrName>
                                        </p:attrNameLst>
                                      </p:cBhvr>
                                      <p:to>
                                        <p:strVal val="visible"/>
                                      </p:to>
                                    </p:set>
                                    <p:animEffect transition="in" filter="wheel(1)">
                                      <p:cBhvr>
                                        <p:cTn id="17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学生违反宿舍管理规定者，给予下列处分：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（九）</a:t>
            </a:r>
            <a:r>
              <a:rPr lang="zh-CN" altLang="en-US" sz="2400" dirty="0">
                <a:solidFill>
                  <a:srgbClr val="FF0000"/>
                </a:solidFill>
                <a:latin typeface="+mn-ea"/>
                <a:cs typeface="+mn-ea"/>
              </a:rPr>
              <a:t>擅自留宿外来人员者</a:t>
            </a:r>
            <a:r>
              <a:rPr lang="zh-CN" altLang="en-US" sz="2400" dirty="0">
                <a:latin typeface="+mn-ea"/>
                <a:cs typeface="+mn-ea"/>
              </a:rPr>
              <a:t>，给予警告处分；如因留宿校外人员造成不良后果者，给予记过以上处分；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（十）学生留在学校期间（包括周末和节假日）</a:t>
            </a:r>
            <a:r>
              <a:rPr lang="zh-CN" altLang="en-US" sz="2400" dirty="0">
                <a:solidFill>
                  <a:srgbClr val="FF0000"/>
                </a:solidFill>
                <a:latin typeface="+mn-ea"/>
                <a:cs typeface="+mn-ea"/>
              </a:rPr>
              <a:t>未经批准在校外租住者</a:t>
            </a:r>
            <a:r>
              <a:rPr lang="zh-CN" altLang="en-US" sz="2400" dirty="0">
                <a:latin typeface="+mn-ea"/>
                <a:cs typeface="+mn-ea"/>
              </a:rPr>
              <a:t>，责令限期搬回，并给予警告处分；拒不搬回或再次外出租住者，给予记过处分；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（十一）</a:t>
            </a:r>
            <a:r>
              <a:rPr lang="zh-CN" altLang="en-US" sz="2400" dirty="0">
                <a:solidFill>
                  <a:srgbClr val="FF0000"/>
                </a:solidFill>
                <a:latin typeface="+mn-ea"/>
                <a:cs typeface="+mn-ea"/>
              </a:rPr>
              <a:t>带头在宿舍区起哄、砸东西的</a:t>
            </a:r>
            <a:r>
              <a:rPr lang="zh-CN" altLang="en-US" sz="2400" dirty="0">
                <a:latin typeface="+mn-ea"/>
                <a:cs typeface="+mn-ea"/>
              </a:rPr>
              <a:t>，给予留校察看以上处分；</a:t>
            </a:r>
            <a:r>
              <a:rPr lang="zh-CN" altLang="en-US" sz="2400" dirty="0">
                <a:solidFill>
                  <a:srgbClr val="FF0000"/>
                </a:solidFill>
                <a:latin typeface="+mn-ea"/>
                <a:cs typeface="+mn-ea"/>
              </a:rPr>
              <a:t>跟随的</a:t>
            </a:r>
            <a:r>
              <a:rPr lang="zh-CN" altLang="en-US" sz="2400" dirty="0">
                <a:latin typeface="+mn-ea"/>
                <a:cs typeface="+mn-ea"/>
              </a:rPr>
              <a:t>，给予严重警告以上处分；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（十二）</a:t>
            </a:r>
            <a:r>
              <a:rPr lang="zh-CN" altLang="en-US" sz="2400" dirty="0">
                <a:solidFill>
                  <a:srgbClr val="FF0000"/>
                </a:solidFill>
                <a:latin typeface="+mn-ea"/>
                <a:cs typeface="+mn-ea"/>
              </a:rPr>
              <a:t>破坏、随意挪动消防设施等宿舍公共设施的</a:t>
            </a:r>
            <a:r>
              <a:rPr lang="zh-CN" altLang="en-US" sz="2400" dirty="0">
                <a:latin typeface="+mn-ea"/>
                <a:cs typeface="+mn-ea"/>
              </a:rPr>
              <a:t>，给予严重警告以上处分。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2" end="2"/>
                                            </p:txEl>
                                          </p:spTgt>
                                        </p:tgtEl>
                                        <p:attrNameLst>
                                          <p:attrName>style.visibility</p:attrName>
                                        </p:attrNameLst>
                                      </p:cBhvr>
                                      <p:to>
                                        <p:strVal val="visible"/>
                                      </p:to>
                                    </p:set>
                                    <p:animEffect transition="in" filter="wheel(1)">
                                      <p:cBhvr>
                                        <p:cTn id="22" dur="2000"/>
                                        <p:tgtEl>
                                          <p:spTgt spid="4099">
                                            <p:txEl>
                                              <p:char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3" end="3"/>
                                            </p:txEl>
                                          </p:spTgt>
                                        </p:tgtEl>
                                        <p:attrNameLst>
                                          <p:attrName>style.visibility</p:attrName>
                                        </p:attrNameLst>
                                      </p:cBhvr>
                                      <p:to>
                                        <p:strVal val="visible"/>
                                      </p:to>
                                    </p:set>
                                    <p:animEffect transition="in" filter="wheel(1)">
                                      <p:cBhvr>
                                        <p:cTn id="27" dur="2000"/>
                                        <p:tgtEl>
                                          <p:spTgt spid="4099">
                                            <p:txEl>
                                              <p:char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3" end="3"/>
                                            </p:txEl>
                                          </p:spTgt>
                                        </p:tgtEl>
                                        <p:attrNameLst>
                                          <p:attrName>style.visibility</p:attrName>
                                        </p:attrNameLst>
                                      </p:cBhvr>
                                      <p:to>
                                        <p:strVal val="visible"/>
                                      </p:to>
                                    </p:set>
                                    <p:animEffect transition="in" filter="wheel(1)">
                                      <p:cBhvr>
                                        <p:cTn id="47" dur="2000"/>
                                        <p:tgtEl>
                                          <p:spTgt spid="4099">
                                            <p:txEl>
                                              <p:char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1" end="1"/>
                                            </p:txEl>
                                          </p:spTgt>
                                        </p:tgtEl>
                                        <p:attrNameLst>
                                          <p:attrName>style.visibility</p:attrName>
                                        </p:attrNameLst>
                                      </p:cBhvr>
                                      <p:to>
                                        <p:strVal val="visible"/>
                                      </p:to>
                                    </p:set>
                                    <p:animEffect transition="in" filter="wheel(1)">
                                      <p:cBhvr>
                                        <p:cTn id="57" dur="2000"/>
                                        <p:tgtEl>
                                          <p:spTgt spid="4099">
                                            <p:txEl>
                                              <p:char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2" end="2"/>
                                            </p:txEl>
                                          </p:spTgt>
                                        </p:tgtEl>
                                        <p:attrNameLst>
                                          <p:attrName>style.visibility</p:attrName>
                                        </p:attrNameLst>
                                      </p:cBhvr>
                                      <p:to>
                                        <p:strVal val="visible"/>
                                      </p:to>
                                    </p:set>
                                    <p:animEffect transition="in" filter="wheel(1)">
                                      <p:cBhvr>
                                        <p:cTn id="62" dur="2000"/>
                                        <p:tgtEl>
                                          <p:spTgt spid="4099">
                                            <p:txEl>
                                              <p:char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3" end="3"/>
                                            </p:txEl>
                                          </p:spTgt>
                                        </p:tgtEl>
                                        <p:attrNameLst>
                                          <p:attrName>style.visibility</p:attrName>
                                        </p:attrNameLst>
                                      </p:cBhvr>
                                      <p:to>
                                        <p:strVal val="visible"/>
                                      </p:to>
                                    </p:set>
                                    <p:animEffect transition="in" filter="wheel(1)">
                                      <p:cBhvr>
                                        <p:cTn id="67" dur="2000"/>
                                        <p:tgtEl>
                                          <p:spTgt spid="4099">
                                            <p:txEl>
                                              <p:char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4" end="4"/>
                                            </p:txEl>
                                          </p:spTgt>
                                        </p:tgtEl>
                                        <p:attrNameLst>
                                          <p:attrName>style.visibility</p:attrName>
                                        </p:attrNameLst>
                                      </p:cBhvr>
                                      <p:to>
                                        <p:strVal val="visible"/>
                                      </p:to>
                                    </p:set>
                                    <p:animEffect transition="in" filter="wheel(1)">
                                      <p:cBhvr>
                                        <p:cTn id="72" dur="2000"/>
                                        <p:tgtEl>
                                          <p:spTgt spid="4099">
                                            <p:txEl>
                                              <p:char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5" end="5"/>
                                            </p:txEl>
                                          </p:spTgt>
                                        </p:tgtEl>
                                        <p:attrNameLst>
                                          <p:attrName>style.visibility</p:attrName>
                                        </p:attrNameLst>
                                      </p:cBhvr>
                                      <p:to>
                                        <p:strVal val="visible"/>
                                      </p:to>
                                    </p:set>
                                    <p:animEffect transition="in" filter="wheel(1)">
                                      <p:cBhvr>
                                        <p:cTn id="77" dur="2000"/>
                                        <p:tgtEl>
                                          <p:spTgt spid="4099">
                                            <p:txEl>
                                              <p:char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6" end="6"/>
                                            </p:txEl>
                                          </p:spTgt>
                                        </p:tgtEl>
                                        <p:attrNameLst>
                                          <p:attrName>style.visibility</p:attrName>
                                        </p:attrNameLst>
                                      </p:cBhvr>
                                      <p:to>
                                        <p:strVal val="visible"/>
                                      </p:to>
                                    </p:set>
                                    <p:animEffect transition="in" filter="wheel(1)">
                                      <p:cBhvr>
                                        <p:cTn id="82" dur="2000"/>
                                        <p:tgtEl>
                                          <p:spTgt spid="4099">
                                            <p:txEl>
                                              <p:charRg st="6" end="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7" end="7"/>
                                            </p:txEl>
                                          </p:spTgt>
                                        </p:tgtEl>
                                        <p:attrNameLst>
                                          <p:attrName>style.visibility</p:attrName>
                                        </p:attrNameLst>
                                      </p:cBhvr>
                                      <p:to>
                                        <p:strVal val="visible"/>
                                      </p:to>
                                    </p:set>
                                    <p:animEffect transition="in" filter="wheel(1)">
                                      <p:cBhvr>
                                        <p:cTn id="87" dur="2000"/>
                                        <p:tgtEl>
                                          <p:spTgt spid="4099">
                                            <p:txEl>
                                              <p:charRg st="7" end="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1" end="1"/>
                                            </p:txEl>
                                          </p:spTgt>
                                        </p:tgtEl>
                                        <p:attrNameLst>
                                          <p:attrName>style.visibility</p:attrName>
                                        </p:attrNameLst>
                                      </p:cBhvr>
                                      <p:to>
                                        <p:strVal val="visible"/>
                                      </p:to>
                                    </p:set>
                                    <p:animEffect transition="in" filter="wheel(1)">
                                      <p:cBhvr>
                                        <p:cTn id="92" dur="2000"/>
                                        <p:tgtEl>
                                          <p:spTgt spid="4099">
                                            <p:txEl>
                                              <p:char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2" end="2"/>
                                            </p:txEl>
                                          </p:spTgt>
                                        </p:tgtEl>
                                        <p:attrNameLst>
                                          <p:attrName>style.visibility</p:attrName>
                                        </p:attrNameLst>
                                      </p:cBhvr>
                                      <p:to>
                                        <p:strVal val="visible"/>
                                      </p:to>
                                    </p:set>
                                    <p:animEffect transition="in" filter="wheel(1)">
                                      <p:cBhvr>
                                        <p:cTn id="97" dur="2000"/>
                                        <p:tgtEl>
                                          <p:spTgt spid="4099">
                                            <p:txEl>
                                              <p:charRg st="2" end="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3" end="3"/>
                                            </p:txEl>
                                          </p:spTgt>
                                        </p:tgtEl>
                                        <p:attrNameLst>
                                          <p:attrName>style.visibility</p:attrName>
                                        </p:attrNameLst>
                                      </p:cBhvr>
                                      <p:to>
                                        <p:strVal val="visible"/>
                                      </p:to>
                                    </p:set>
                                    <p:animEffect transition="in" filter="wheel(1)">
                                      <p:cBhvr>
                                        <p:cTn id="102" dur="2000"/>
                                        <p:tgtEl>
                                          <p:spTgt spid="4099">
                                            <p:txEl>
                                              <p:charRg st="3" end="3"/>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4" end="4"/>
                                            </p:txEl>
                                          </p:spTgt>
                                        </p:tgtEl>
                                        <p:attrNameLst>
                                          <p:attrName>style.visibility</p:attrName>
                                        </p:attrNameLst>
                                      </p:cBhvr>
                                      <p:to>
                                        <p:strVal val="visible"/>
                                      </p:to>
                                    </p:set>
                                    <p:animEffect transition="in" filter="wheel(1)">
                                      <p:cBhvr>
                                        <p:cTn id="107" dur="2000"/>
                                        <p:tgtEl>
                                          <p:spTgt spid="4099">
                                            <p:txEl>
                                              <p:charRg st="4" end="4"/>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1" end="1"/>
                                            </p:txEl>
                                          </p:spTgt>
                                        </p:tgtEl>
                                        <p:attrNameLst>
                                          <p:attrName>style.visibility</p:attrName>
                                        </p:attrNameLst>
                                      </p:cBhvr>
                                      <p:to>
                                        <p:strVal val="visible"/>
                                      </p:to>
                                    </p:set>
                                    <p:animEffect transition="in" filter="wheel(1)">
                                      <p:cBhvr>
                                        <p:cTn id="112" dur="2000"/>
                                        <p:tgtEl>
                                          <p:spTgt spid="4099">
                                            <p:txEl>
                                              <p:charRg st="1" end="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1" end="1"/>
                                            </p:txEl>
                                          </p:spTgt>
                                        </p:tgtEl>
                                        <p:attrNameLst>
                                          <p:attrName>style.visibility</p:attrName>
                                        </p:attrNameLst>
                                      </p:cBhvr>
                                      <p:to>
                                        <p:strVal val="visible"/>
                                      </p:to>
                                    </p:set>
                                    <p:animEffect transition="in" filter="wheel(1)">
                                      <p:cBhvr>
                                        <p:cTn id="117" dur="2000"/>
                                        <p:tgtEl>
                                          <p:spTgt spid="4099">
                                            <p:txEl>
                                              <p:charRg st="1" end="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1" end="1"/>
                                            </p:txEl>
                                          </p:spTgt>
                                        </p:tgtEl>
                                        <p:attrNameLst>
                                          <p:attrName>style.visibility</p:attrName>
                                        </p:attrNameLst>
                                      </p:cBhvr>
                                      <p:to>
                                        <p:strVal val="visible"/>
                                      </p:to>
                                    </p:set>
                                    <p:animEffect transition="in" filter="wheel(1)">
                                      <p:cBhvr>
                                        <p:cTn id="122" dur="2000"/>
                                        <p:tgtEl>
                                          <p:spTgt spid="4099">
                                            <p:txEl>
                                              <p:char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2" end="2"/>
                                            </p:txEl>
                                          </p:spTgt>
                                        </p:tgtEl>
                                        <p:attrNameLst>
                                          <p:attrName>style.visibility</p:attrName>
                                        </p:attrNameLst>
                                      </p:cBhvr>
                                      <p:to>
                                        <p:strVal val="visible"/>
                                      </p:to>
                                    </p:set>
                                    <p:animEffect transition="in" filter="wheel(1)">
                                      <p:cBhvr>
                                        <p:cTn id="127" dur="2000"/>
                                        <p:tgtEl>
                                          <p:spTgt spid="4099">
                                            <p:txEl>
                                              <p:charRg st="2" end="2"/>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3" end="3"/>
                                            </p:txEl>
                                          </p:spTgt>
                                        </p:tgtEl>
                                        <p:attrNameLst>
                                          <p:attrName>style.visibility</p:attrName>
                                        </p:attrNameLst>
                                      </p:cBhvr>
                                      <p:to>
                                        <p:strVal val="visible"/>
                                      </p:to>
                                    </p:set>
                                    <p:animEffect transition="in" filter="wheel(1)">
                                      <p:cBhvr>
                                        <p:cTn id="132" dur="2000"/>
                                        <p:tgtEl>
                                          <p:spTgt spid="4099">
                                            <p:txEl>
                                              <p:charRg st="3" end="3"/>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4" end="4"/>
                                            </p:txEl>
                                          </p:spTgt>
                                        </p:tgtEl>
                                        <p:attrNameLst>
                                          <p:attrName>style.visibility</p:attrName>
                                        </p:attrNameLst>
                                      </p:cBhvr>
                                      <p:to>
                                        <p:strVal val="visible"/>
                                      </p:to>
                                    </p:set>
                                    <p:animEffect transition="in" filter="wheel(1)">
                                      <p:cBhvr>
                                        <p:cTn id="137" dur="2000"/>
                                        <p:tgtEl>
                                          <p:spTgt spid="4099">
                                            <p:txEl>
                                              <p:charRg st="4" end="4"/>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5" end="5"/>
                                            </p:txEl>
                                          </p:spTgt>
                                        </p:tgtEl>
                                        <p:attrNameLst>
                                          <p:attrName>style.visibility</p:attrName>
                                        </p:attrNameLst>
                                      </p:cBhvr>
                                      <p:to>
                                        <p:strVal val="visible"/>
                                      </p:to>
                                    </p:set>
                                    <p:animEffect transition="in" filter="wheel(1)">
                                      <p:cBhvr>
                                        <p:cTn id="142" dur="2000"/>
                                        <p:tgtEl>
                                          <p:spTgt spid="4099">
                                            <p:txEl>
                                              <p:charRg st="5" end="5"/>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6" end="6"/>
                                            </p:txEl>
                                          </p:spTgt>
                                        </p:tgtEl>
                                        <p:attrNameLst>
                                          <p:attrName>style.visibility</p:attrName>
                                        </p:attrNameLst>
                                      </p:cBhvr>
                                      <p:to>
                                        <p:strVal val="visible"/>
                                      </p:to>
                                    </p:set>
                                    <p:animEffect transition="in" filter="wheel(1)">
                                      <p:cBhvr>
                                        <p:cTn id="147" dur="2000"/>
                                        <p:tgtEl>
                                          <p:spTgt spid="4099">
                                            <p:txEl>
                                              <p:charRg st="6" end="6"/>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7" end="7"/>
                                            </p:txEl>
                                          </p:spTgt>
                                        </p:tgtEl>
                                        <p:attrNameLst>
                                          <p:attrName>style.visibility</p:attrName>
                                        </p:attrNameLst>
                                      </p:cBhvr>
                                      <p:to>
                                        <p:strVal val="visible"/>
                                      </p:to>
                                    </p:set>
                                    <p:animEffect transition="in" filter="wheel(1)">
                                      <p:cBhvr>
                                        <p:cTn id="152" dur="2000"/>
                                        <p:tgtEl>
                                          <p:spTgt spid="4099">
                                            <p:txEl>
                                              <p:charRg st="7" end="7"/>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1" end="1"/>
                                            </p:txEl>
                                          </p:spTgt>
                                        </p:tgtEl>
                                        <p:attrNameLst>
                                          <p:attrName>style.visibility</p:attrName>
                                        </p:attrNameLst>
                                      </p:cBhvr>
                                      <p:to>
                                        <p:strVal val="visible"/>
                                      </p:to>
                                    </p:set>
                                    <p:animEffect transition="in" filter="wheel(1)">
                                      <p:cBhvr>
                                        <p:cTn id="157" dur="2000"/>
                                        <p:tgtEl>
                                          <p:spTgt spid="4099">
                                            <p:txEl>
                                              <p:charRg st="1" end="1"/>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81" end="223"/>
                                            </p:txEl>
                                          </p:spTgt>
                                        </p:tgtEl>
                                        <p:attrNameLst>
                                          <p:attrName>style.visibility</p:attrName>
                                        </p:attrNameLst>
                                      </p:cBhvr>
                                      <p:to>
                                        <p:strVal val="visible"/>
                                      </p:to>
                                    </p:set>
                                    <p:animEffect transition="in" filter="wheel(1)">
                                      <p:cBhvr>
                                        <p:cTn id="162" dur="2000"/>
                                        <p:tgtEl>
                                          <p:spTgt spid="4099">
                                            <p:txEl>
                                              <p:charRg st="81" end="223"/>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3" end="3"/>
                                            </p:txEl>
                                          </p:spTgt>
                                        </p:tgtEl>
                                        <p:attrNameLst>
                                          <p:attrName>style.visibility</p:attrName>
                                        </p:attrNameLst>
                                      </p:cBhvr>
                                      <p:to>
                                        <p:strVal val="visible"/>
                                      </p:to>
                                    </p:set>
                                    <p:animEffect transition="in" filter="wheel(1)">
                                      <p:cBhvr>
                                        <p:cTn id="167" dur="2000"/>
                                        <p:tgtEl>
                                          <p:spTgt spid="4099">
                                            <p:txEl>
                                              <p:charRg st="3" end="3"/>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1" presetClass="entr" presetSubtype="1" fill="hold" nodeType="clickEffect">
                                  <p:stCondLst>
                                    <p:cond delay="0"/>
                                  </p:stCondLst>
                                  <p:childTnLst>
                                    <p:set>
                                      <p:cBhvr>
                                        <p:cTn id="171" dur="1" fill="hold">
                                          <p:stCondLst>
                                            <p:cond delay="0"/>
                                          </p:stCondLst>
                                        </p:cTn>
                                        <p:tgtEl>
                                          <p:spTgt spid="4099">
                                            <p:txEl>
                                              <p:charRg st="4" end="4"/>
                                            </p:txEl>
                                          </p:spTgt>
                                        </p:tgtEl>
                                        <p:attrNameLst>
                                          <p:attrName>style.visibility</p:attrName>
                                        </p:attrNameLst>
                                      </p:cBhvr>
                                      <p:to>
                                        <p:strVal val="visible"/>
                                      </p:to>
                                    </p:set>
                                    <p:animEffect transition="in" filter="wheel(1)">
                                      <p:cBhvr>
                                        <p:cTn id="17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第十五条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违反学校纪律和大学生行为准则者，给予处分。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第十六条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侵犯他人合法权益</a:t>
            </a:r>
            <a:r>
              <a:rPr lang="zh-CN" altLang="en-US" sz="2400" dirty="0">
                <a:latin typeface="+mn-ea"/>
                <a:cs typeface="+mn-ea"/>
                <a:sym typeface="+mn-ea"/>
              </a:rPr>
              <a:t>，给予处分。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第十七条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利用计算机信息网络或通讯工具进行违纪者</a:t>
            </a:r>
            <a:r>
              <a:rPr lang="zh-CN" altLang="en-US" sz="2400" dirty="0">
                <a:latin typeface="+mn-ea"/>
                <a:cs typeface="+mn-ea"/>
                <a:sym typeface="+mn-ea"/>
              </a:rPr>
              <a:t>，给予处分。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第十八条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寻衅闹事，打架斗殴、行凶报复者，除公安机关有关规定予以处罚外，视其情节给予处分。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4" end="4"/>
                                            </p:txEl>
                                          </p:spTgt>
                                        </p:tgtEl>
                                        <p:attrNameLst>
                                          <p:attrName>style.visibility</p:attrName>
                                        </p:attrNameLst>
                                      </p:cBhvr>
                                      <p:to>
                                        <p:strVal val="visible"/>
                                      </p:to>
                                    </p:set>
                                    <p:animEffect transition="in" filter="wheel(1)">
                                      <p:cBhvr>
                                        <p:cTn id="17" dur="2000"/>
                                        <p:tgtEl>
                                          <p:spTgt spid="4099">
                                            <p:txEl>
                                              <p:char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6" end="6"/>
                                            </p:txEl>
                                          </p:spTgt>
                                        </p:tgtEl>
                                        <p:attrNameLst>
                                          <p:attrName>style.visibility</p:attrName>
                                        </p:attrNameLst>
                                      </p:cBhvr>
                                      <p:to>
                                        <p:strVal val="visible"/>
                                      </p:to>
                                    </p:set>
                                    <p:animEffect transition="in" filter="wheel(1)">
                                      <p:cBhvr>
                                        <p:cTn id="22" dur="2000"/>
                                        <p:tgtEl>
                                          <p:spTgt spid="4099">
                                            <p:txEl>
                                              <p:char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1" end="1"/>
                                            </p:txEl>
                                          </p:spTgt>
                                        </p:tgtEl>
                                        <p:attrNameLst>
                                          <p:attrName>style.visibility</p:attrName>
                                        </p:attrNameLst>
                                      </p:cBhvr>
                                      <p:to>
                                        <p:strVal val="visible"/>
                                      </p:to>
                                    </p:set>
                                    <p:animEffect transition="in" filter="wheel(1)">
                                      <p:cBhvr>
                                        <p:cTn id="47" dur="2000"/>
                                        <p:tgtEl>
                                          <p:spTgt spid="4099">
                                            <p:txEl>
                                              <p:char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2" end="2"/>
                                            </p:txEl>
                                          </p:spTgt>
                                        </p:tgtEl>
                                        <p:attrNameLst>
                                          <p:attrName>style.visibility</p:attrName>
                                        </p:attrNameLst>
                                      </p:cBhvr>
                                      <p:to>
                                        <p:strVal val="visible"/>
                                      </p:to>
                                    </p:set>
                                    <p:animEffect transition="in" filter="wheel(1)">
                                      <p:cBhvr>
                                        <p:cTn id="57" dur="2000"/>
                                        <p:tgtEl>
                                          <p:spTgt spid="4099">
                                            <p:txEl>
                                              <p:char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2" end="2"/>
                                            </p:txEl>
                                          </p:spTgt>
                                        </p:tgtEl>
                                        <p:attrNameLst>
                                          <p:attrName>style.visibility</p:attrName>
                                        </p:attrNameLst>
                                      </p:cBhvr>
                                      <p:to>
                                        <p:strVal val="visible"/>
                                      </p:to>
                                    </p:set>
                                    <p:animEffect transition="in" filter="wheel(1)">
                                      <p:cBhvr>
                                        <p:cTn id="77" dur="2000"/>
                                        <p:tgtEl>
                                          <p:spTgt spid="4099">
                                            <p:txEl>
                                              <p:char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3" end="3"/>
                                            </p:txEl>
                                          </p:spTgt>
                                        </p:tgtEl>
                                        <p:attrNameLst>
                                          <p:attrName>style.visibility</p:attrName>
                                        </p:attrNameLst>
                                      </p:cBhvr>
                                      <p:to>
                                        <p:strVal val="visible"/>
                                      </p:to>
                                    </p:set>
                                    <p:animEffect transition="in" filter="wheel(1)">
                                      <p:cBhvr>
                                        <p:cTn id="82" dur="2000"/>
                                        <p:tgtEl>
                                          <p:spTgt spid="4099">
                                            <p:txEl>
                                              <p:char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4" end="4"/>
                                            </p:txEl>
                                          </p:spTgt>
                                        </p:tgtEl>
                                        <p:attrNameLst>
                                          <p:attrName>style.visibility</p:attrName>
                                        </p:attrNameLst>
                                      </p:cBhvr>
                                      <p:to>
                                        <p:strVal val="visible"/>
                                      </p:to>
                                    </p:set>
                                    <p:animEffect transition="in" filter="wheel(1)">
                                      <p:cBhvr>
                                        <p:cTn id="87" dur="2000"/>
                                        <p:tgtEl>
                                          <p:spTgt spid="4099">
                                            <p:txEl>
                                              <p:char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5" end="5"/>
                                            </p:txEl>
                                          </p:spTgt>
                                        </p:tgtEl>
                                        <p:attrNameLst>
                                          <p:attrName>style.visibility</p:attrName>
                                        </p:attrNameLst>
                                      </p:cBhvr>
                                      <p:to>
                                        <p:strVal val="visible"/>
                                      </p:to>
                                    </p:set>
                                    <p:animEffect transition="in" filter="wheel(1)">
                                      <p:cBhvr>
                                        <p:cTn id="92" dur="2000"/>
                                        <p:tgtEl>
                                          <p:spTgt spid="4099">
                                            <p:txEl>
                                              <p:char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6" end="6"/>
                                            </p:txEl>
                                          </p:spTgt>
                                        </p:tgtEl>
                                        <p:attrNameLst>
                                          <p:attrName>style.visibility</p:attrName>
                                        </p:attrNameLst>
                                      </p:cBhvr>
                                      <p:to>
                                        <p:strVal val="visible"/>
                                      </p:to>
                                    </p:set>
                                    <p:animEffect transition="in" filter="wheel(1)">
                                      <p:cBhvr>
                                        <p:cTn id="97" dur="2000"/>
                                        <p:tgtEl>
                                          <p:spTgt spid="4099">
                                            <p:txEl>
                                              <p:charRg st="6" end="6"/>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7" end="7"/>
                                            </p:txEl>
                                          </p:spTgt>
                                        </p:tgtEl>
                                        <p:attrNameLst>
                                          <p:attrName>style.visibility</p:attrName>
                                        </p:attrNameLst>
                                      </p:cBhvr>
                                      <p:to>
                                        <p:strVal val="visible"/>
                                      </p:to>
                                    </p:set>
                                    <p:animEffect transition="in" filter="wheel(1)">
                                      <p:cBhvr>
                                        <p:cTn id="102" dur="2000"/>
                                        <p:tgtEl>
                                          <p:spTgt spid="4099">
                                            <p:txEl>
                                              <p:char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1" end="1"/>
                                            </p:txEl>
                                          </p:spTgt>
                                        </p:tgtEl>
                                        <p:attrNameLst>
                                          <p:attrName>style.visibility</p:attrName>
                                        </p:attrNameLst>
                                      </p:cBhvr>
                                      <p:to>
                                        <p:strVal val="visible"/>
                                      </p:to>
                                    </p:set>
                                    <p:animEffect transition="in" filter="wheel(1)">
                                      <p:cBhvr>
                                        <p:cTn id="107" dur="2000"/>
                                        <p:tgtEl>
                                          <p:spTgt spid="4099">
                                            <p:txEl>
                                              <p:char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2" end="2"/>
                                            </p:txEl>
                                          </p:spTgt>
                                        </p:tgtEl>
                                        <p:attrNameLst>
                                          <p:attrName>style.visibility</p:attrName>
                                        </p:attrNameLst>
                                      </p:cBhvr>
                                      <p:to>
                                        <p:strVal val="visible"/>
                                      </p:to>
                                    </p:set>
                                    <p:animEffect transition="in" filter="wheel(1)">
                                      <p:cBhvr>
                                        <p:cTn id="112" dur="2000"/>
                                        <p:tgtEl>
                                          <p:spTgt spid="4099">
                                            <p:txEl>
                                              <p:charRg st="2" end="2"/>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3" end="3"/>
                                            </p:txEl>
                                          </p:spTgt>
                                        </p:tgtEl>
                                        <p:attrNameLst>
                                          <p:attrName>style.visibility</p:attrName>
                                        </p:attrNameLst>
                                      </p:cBhvr>
                                      <p:to>
                                        <p:strVal val="visible"/>
                                      </p:to>
                                    </p:set>
                                    <p:animEffect transition="in" filter="wheel(1)">
                                      <p:cBhvr>
                                        <p:cTn id="117" dur="2000"/>
                                        <p:tgtEl>
                                          <p:spTgt spid="4099">
                                            <p:txEl>
                                              <p:charRg st="3" end="3"/>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4" end="4"/>
                                            </p:txEl>
                                          </p:spTgt>
                                        </p:tgtEl>
                                        <p:attrNameLst>
                                          <p:attrName>style.visibility</p:attrName>
                                        </p:attrNameLst>
                                      </p:cBhvr>
                                      <p:to>
                                        <p:strVal val="visible"/>
                                      </p:to>
                                    </p:set>
                                    <p:animEffect transition="in" filter="wheel(1)">
                                      <p:cBhvr>
                                        <p:cTn id="122" dur="2000"/>
                                        <p:tgtEl>
                                          <p:spTgt spid="4099">
                                            <p:txEl>
                                              <p:charRg st="4" end="4"/>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1" end="1"/>
                                            </p:txEl>
                                          </p:spTgt>
                                        </p:tgtEl>
                                        <p:attrNameLst>
                                          <p:attrName>style.visibility</p:attrName>
                                        </p:attrNameLst>
                                      </p:cBhvr>
                                      <p:to>
                                        <p:strVal val="visible"/>
                                      </p:to>
                                    </p:set>
                                    <p:animEffect transition="in" filter="wheel(1)">
                                      <p:cBhvr>
                                        <p:cTn id="127" dur="2000"/>
                                        <p:tgtEl>
                                          <p:spTgt spid="4099">
                                            <p:txEl>
                                              <p:charRg st="1" end="1"/>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1" end="1"/>
                                            </p:txEl>
                                          </p:spTgt>
                                        </p:tgtEl>
                                        <p:attrNameLst>
                                          <p:attrName>style.visibility</p:attrName>
                                        </p:attrNameLst>
                                      </p:cBhvr>
                                      <p:to>
                                        <p:strVal val="visible"/>
                                      </p:to>
                                    </p:set>
                                    <p:animEffect transition="in" filter="wheel(1)">
                                      <p:cBhvr>
                                        <p:cTn id="132" dur="2000"/>
                                        <p:tgtEl>
                                          <p:spTgt spid="4099">
                                            <p:txEl>
                                              <p:char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1" end="1"/>
                                            </p:txEl>
                                          </p:spTgt>
                                        </p:tgtEl>
                                        <p:attrNameLst>
                                          <p:attrName>style.visibility</p:attrName>
                                        </p:attrNameLst>
                                      </p:cBhvr>
                                      <p:to>
                                        <p:strVal val="visible"/>
                                      </p:to>
                                    </p:set>
                                    <p:animEffect transition="in" filter="wheel(1)">
                                      <p:cBhvr>
                                        <p:cTn id="137" dur="2000"/>
                                        <p:tgtEl>
                                          <p:spTgt spid="4099">
                                            <p:txEl>
                                              <p:charRg st="1" end="1"/>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2" end="2"/>
                                            </p:txEl>
                                          </p:spTgt>
                                        </p:tgtEl>
                                        <p:attrNameLst>
                                          <p:attrName>style.visibility</p:attrName>
                                        </p:attrNameLst>
                                      </p:cBhvr>
                                      <p:to>
                                        <p:strVal val="visible"/>
                                      </p:to>
                                    </p:set>
                                    <p:animEffect transition="in" filter="wheel(1)">
                                      <p:cBhvr>
                                        <p:cTn id="142" dur="2000"/>
                                        <p:tgtEl>
                                          <p:spTgt spid="4099">
                                            <p:txEl>
                                              <p:charRg st="2" end="2"/>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3" end="3"/>
                                            </p:txEl>
                                          </p:spTgt>
                                        </p:tgtEl>
                                        <p:attrNameLst>
                                          <p:attrName>style.visibility</p:attrName>
                                        </p:attrNameLst>
                                      </p:cBhvr>
                                      <p:to>
                                        <p:strVal val="visible"/>
                                      </p:to>
                                    </p:set>
                                    <p:animEffect transition="in" filter="wheel(1)">
                                      <p:cBhvr>
                                        <p:cTn id="147" dur="2000"/>
                                        <p:tgtEl>
                                          <p:spTgt spid="4099">
                                            <p:txEl>
                                              <p:charRg st="3" end="3"/>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4" end="4"/>
                                            </p:txEl>
                                          </p:spTgt>
                                        </p:tgtEl>
                                        <p:attrNameLst>
                                          <p:attrName>style.visibility</p:attrName>
                                        </p:attrNameLst>
                                      </p:cBhvr>
                                      <p:to>
                                        <p:strVal val="visible"/>
                                      </p:to>
                                    </p:set>
                                    <p:animEffect transition="in" filter="wheel(1)">
                                      <p:cBhvr>
                                        <p:cTn id="152" dur="2000"/>
                                        <p:tgtEl>
                                          <p:spTgt spid="4099">
                                            <p:txEl>
                                              <p:charRg st="4" end="4"/>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5" end="5"/>
                                            </p:txEl>
                                          </p:spTgt>
                                        </p:tgtEl>
                                        <p:attrNameLst>
                                          <p:attrName>style.visibility</p:attrName>
                                        </p:attrNameLst>
                                      </p:cBhvr>
                                      <p:to>
                                        <p:strVal val="visible"/>
                                      </p:to>
                                    </p:set>
                                    <p:animEffect transition="in" filter="wheel(1)">
                                      <p:cBhvr>
                                        <p:cTn id="157" dur="2000"/>
                                        <p:tgtEl>
                                          <p:spTgt spid="4099">
                                            <p:txEl>
                                              <p:charRg st="5" end="5"/>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6" end="6"/>
                                            </p:txEl>
                                          </p:spTgt>
                                        </p:tgtEl>
                                        <p:attrNameLst>
                                          <p:attrName>style.visibility</p:attrName>
                                        </p:attrNameLst>
                                      </p:cBhvr>
                                      <p:to>
                                        <p:strVal val="visible"/>
                                      </p:to>
                                    </p:set>
                                    <p:animEffect transition="in" filter="wheel(1)">
                                      <p:cBhvr>
                                        <p:cTn id="162" dur="2000"/>
                                        <p:tgtEl>
                                          <p:spTgt spid="4099">
                                            <p:txEl>
                                              <p:charRg st="6" end="6"/>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7" end="7"/>
                                            </p:txEl>
                                          </p:spTgt>
                                        </p:tgtEl>
                                        <p:attrNameLst>
                                          <p:attrName>style.visibility</p:attrName>
                                        </p:attrNameLst>
                                      </p:cBhvr>
                                      <p:to>
                                        <p:strVal val="visible"/>
                                      </p:to>
                                    </p:set>
                                    <p:animEffect transition="in" filter="wheel(1)">
                                      <p:cBhvr>
                                        <p:cTn id="167" dur="2000"/>
                                        <p:tgtEl>
                                          <p:spTgt spid="4099">
                                            <p:txEl>
                                              <p:charRg st="7" end="7"/>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1" presetClass="entr" presetSubtype="1" fill="hold" nodeType="clickEffect">
                                  <p:stCondLst>
                                    <p:cond delay="0"/>
                                  </p:stCondLst>
                                  <p:childTnLst>
                                    <p:set>
                                      <p:cBhvr>
                                        <p:cTn id="171" dur="1" fill="hold">
                                          <p:stCondLst>
                                            <p:cond delay="0"/>
                                          </p:stCondLst>
                                        </p:cTn>
                                        <p:tgtEl>
                                          <p:spTgt spid="4099">
                                            <p:txEl>
                                              <p:charRg st="1" end="1"/>
                                            </p:txEl>
                                          </p:spTgt>
                                        </p:tgtEl>
                                        <p:attrNameLst>
                                          <p:attrName>style.visibility</p:attrName>
                                        </p:attrNameLst>
                                      </p:cBhvr>
                                      <p:to>
                                        <p:strVal val="visible"/>
                                      </p:to>
                                    </p:set>
                                    <p:animEffect transition="in" filter="wheel(1)">
                                      <p:cBhvr>
                                        <p:cTn id="172" dur="2000"/>
                                        <p:tgtEl>
                                          <p:spTgt spid="4099">
                                            <p:txEl>
                                              <p:charRg st="1" end="1"/>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1" presetClass="entr" presetSubtype="1" fill="hold" nodeType="clickEffect">
                                  <p:stCondLst>
                                    <p:cond delay="0"/>
                                  </p:stCondLst>
                                  <p:childTnLst>
                                    <p:set>
                                      <p:cBhvr>
                                        <p:cTn id="176" dur="1" fill="hold">
                                          <p:stCondLst>
                                            <p:cond delay="0"/>
                                          </p:stCondLst>
                                        </p:cTn>
                                        <p:tgtEl>
                                          <p:spTgt spid="4099">
                                            <p:txEl>
                                              <p:charRg st="81" end="223"/>
                                            </p:txEl>
                                          </p:spTgt>
                                        </p:tgtEl>
                                        <p:attrNameLst>
                                          <p:attrName>style.visibility</p:attrName>
                                        </p:attrNameLst>
                                      </p:cBhvr>
                                      <p:to>
                                        <p:strVal val="visible"/>
                                      </p:to>
                                    </p:set>
                                    <p:animEffect transition="in" filter="wheel(1)">
                                      <p:cBhvr>
                                        <p:cTn id="177" dur="2000"/>
                                        <p:tgtEl>
                                          <p:spTgt spid="4099">
                                            <p:txEl>
                                              <p:charRg st="81" end="223"/>
                                            </p:txEl>
                                          </p:spTgt>
                                        </p:tgtEl>
                                      </p:cBhvr>
                                    </p:animEffect>
                                  </p:childTnLst>
                                </p:cTn>
                              </p:par>
                            </p:childTnLst>
                          </p:cTn>
                        </p:par>
                      </p:childTnLst>
                    </p:cTn>
                  </p:par>
                  <p:par>
                    <p:cTn id="178" fill="hold">
                      <p:stCondLst>
                        <p:cond delay="indefinite"/>
                      </p:stCondLst>
                      <p:childTnLst>
                        <p:par>
                          <p:cTn id="179" fill="hold">
                            <p:stCondLst>
                              <p:cond delay="0"/>
                            </p:stCondLst>
                            <p:childTnLst>
                              <p:par>
                                <p:cTn id="180" presetID="21" presetClass="entr" presetSubtype="1" fill="hold" nodeType="clickEffect">
                                  <p:stCondLst>
                                    <p:cond delay="0"/>
                                  </p:stCondLst>
                                  <p:childTnLst>
                                    <p:set>
                                      <p:cBhvr>
                                        <p:cTn id="181" dur="1" fill="hold">
                                          <p:stCondLst>
                                            <p:cond delay="0"/>
                                          </p:stCondLst>
                                        </p:cTn>
                                        <p:tgtEl>
                                          <p:spTgt spid="4099">
                                            <p:txEl>
                                              <p:charRg st="3" end="3"/>
                                            </p:txEl>
                                          </p:spTgt>
                                        </p:tgtEl>
                                        <p:attrNameLst>
                                          <p:attrName>style.visibility</p:attrName>
                                        </p:attrNameLst>
                                      </p:cBhvr>
                                      <p:to>
                                        <p:strVal val="visible"/>
                                      </p:to>
                                    </p:set>
                                    <p:animEffect transition="in" filter="wheel(1)">
                                      <p:cBhvr>
                                        <p:cTn id="182" dur="2000"/>
                                        <p:tgtEl>
                                          <p:spTgt spid="4099">
                                            <p:txEl>
                                              <p:charRg st="3" end="3"/>
                                            </p:txEl>
                                          </p:spTgt>
                                        </p:tgtEl>
                                      </p:cBhvr>
                                    </p:animEffect>
                                  </p:childTnLst>
                                </p:cTn>
                              </p:par>
                            </p:childTnLst>
                          </p:cTn>
                        </p:par>
                      </p:childTnLst>
                    </p:cTn>
                  </p:par>
                  <p:par>
                    <p:cTn id="183" fill="hold">
                      <p:stCondLst>
                        <p:cond delay="indefinite"/>
                      </p:stCondLst>
                      <p:childTnLst>
                        <p:par>
                          <p:cTn id="184" fill="hold">
                            <p:stCondLst>
                              <p:cond delay="0"/>
                            </p:stCondLst>
                            <p:childTnLst>
                              <p:par>
                                <p:cTn id="185" presetID="21" presetClass="entr" presetSubtype="1" fill="hold" nodeType="clickEffect">
                                  <p:stCondLst>
                                    <p:cond delay="0"/>
                                  </p:stCondLst>
                                  <p:childTnLst>
                                    <p:set>
                                      <p:cBhvr>
                                        <p:cTn id="186" dur="1" fill="hold">
                                          <p:stCondLst>
                                            <p:cond delay="0"/>
                                          </p:stCondLst>
                                        </p:cTn>
                                        <p:tgtEl>
                                          <p:spTgt spid="4099">
                                            <p:txEl>
                                              <p:charRg st="4" end="4"/>
                                            </p:txEl>
                                          </p:spTgt>
                                        </p:tgtEl>
                                        <p:attrNameLst>
                                          <p:attrName>style.visibility</p:attrName>
                                        </p:attrNameLst>
                                      </p:cBhvr>
                                      <p:to>
                                        <p:strVal val="visible"/>
                                      </p:to>
                                    </p:set>
                                    <p:animEffect transition="in" filter="wheel(1)">
                                      <p:cBhvr>
                                        <p:cTn id="18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第十九条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侵犯、损害他人正当权益及人身安全，损害国家、集体利益者，给予处分。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第二十条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违反诚实信用等社会道德行为，给予处分。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第二十一条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以任何形式参与赌博或变相赌博者，或为他人提供赌博场所、赌资或赌具者</a:t>
            </a:r>
            <a:r>
              <a:rPr lang="zh-CN" altLang="en-US" sz="2400" dirty="0">
                <a:latin typeface="+mn-ea"/>
                <a:cs typeface="+mn-ea"/>
                <a:sym typeface="+mn-ea"/>
              </a:rPr>
              <a:t>，给予处分。</a:t>
            </a: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第二十三条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其他有损大学生形象，违反社会风纪，损害社会公德者，给予处分。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4" end="4"/>
                                            </p:txEl>
                                          </p:spTgt>
                                        </p:tgtEl>
                                        <p:attrNameLst>
                                          <p:attrName>style.visibility</p:attrName>
                                        </p:attrNameLst>
                                      </p:cBhvr>
                                      <p:to>
                                        <p:strVal val="visible"/>
                                      </p:to>
                                    </p:set>
                                    <p:animEffect transition="in" filter="wheel(1)">
                                      <p:cBhvr>
                                        <p:cTn id="17" dur="2000"/>
                                        <p:tgtEl>
                                          <p:spTgt spid="4099">
                                            <p:txEl>
                                              <p:char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6" end="6"/>
                                            </p:txEl>
                                          </p:spTgt>
                                        </p:tgtEl>
                                        <p:attrNameLst>
                                          <p:attrName>style.visibility</p:attrName>
                                        </p:attrNameLst>
                                      </p:cBhvr>
                                      <p:to>
                                        <p:strVal val="visible"/>
                                      </p:to>
                                    </p:set>
                                    <p:animEffect transition="in" filter="wheel(1)">
                                      <p:cBhvr>
                                        <p:cTn id="22" dur="2000"/>
                                        <p:tgtEl>
                                          <p:spTgt spid="4099">
                                            <p:txEl>
                                              <p:char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1" end="1"/>
                                            </p:txEl>
                                          </p:spTgt>
                                        </p:tgtEl>
                                        <p:attrNameLst>
                                          <p:attrName>style.visibility</p:attrName>
                                        </p:attrNameLst>
                                      </p:cBhvr>
                                      <p:to>
                                        <p:strVal val="visible"/>
                                      </p:to>
                                    </p:set>
                                    <p:animEffect transition="in" filter="wheel(1)">
                                      <p:cBhvr>
                                        <p:cTn id="47" dur="2000"/>
                                        <p:tgtEl>
                                          <p:spTgt spid="4099">
                                            <p:txEl>
                                              <p:char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2" end="2"/>
                                            </p:txEl>
                                          </p:spTgt>
                                        </p:tgtEl>
                                        <p:attrNameLst>
                                          <p:attrName>style.visibility</p:attrName>
                                        </p:attrNameLst>
                                      </p:cBhvr>
                                      <p:to>
                                        <p:strVal val="visible"/>
                                      </p:to>
                                    </p:set>
                                    <p:animEffect transition="in" filter="wheel(1)">
                                      <p:cBhvr>
                                        <p:cTn id="57" dur="2000"/>
                                        <p:tgtEl>
                                          <p:spTgt spid="4099">
                                            <p:txEl>
                                              <p:char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2" end="2"/>
                                            </p:txEl>
                                          </p:spTgt>
                                        </p:tgtEl>
                                        <p:attrNameLst>
                                          <p:attrName>style.visibility</p:attrName>
                                        </p:attrNameLst>
                                      </p:cBhvr>
                                      <p:to>
                                        <p:strVal val="visible"/>
                                      </p:to>
                                    </p:set>
                                    <p:animEffect transition="in" filter="wheel(1)">
                                      <p:cBhvr>
                                        <p:cTn id="77" dur="2000"/>
                                        <p:tgtEl>
                                          <p:spTgt spid="4099">
                                            <p:txEl>
                                              <p:char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3" end="3"/>
                                            </p:txEl>
                                          </p:spTgt>
                                        </p:tgtEl>
                                        <p:attrNameLst>
                                          <p:attrName>style.visibility</p:attrName>
                                        </p:attrNameLst>
                                      </p:cBhvr>
                                      <p:to>
                                        <p:strVal val="visible"/>
                                      </p:to>
                                    </p:set>
                                    <p:animEffect transition="in" filter="wheel(1)">
                                      <p:cBhvr>
                                        <p:cTn id="82" dur="2000"/>
                                        <p:tgtEl>
                                          <p:spTgt spid="4099">
                                            <p:txEl>
                                              <p:char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4" end="4"/>
                                            </p:txEl>
                                          </p:spTgt>
                                        </p:tgtEl>
                                        <p:attrNameLst>
                                          <p:attrName>style.visibility</p:attrName>
                                        </p:attrNameLst>
                                      </p:cBhvr>
                                      <p:to>
                                        <p:strVal val="visible"/>
                                      </p:to>
                                    </p:set>
                                    <p:animEffect transition="in" filter="wheel(1)">
                                      <p:cBhvr>
                                        <p:cTn id="87" dur="2000"/>
                                        <p:tgtEl>
                                          <p:spTgt spid="4099">
                                            <p:txEl>
                                              <p:char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5" end="5"/>
                                            </p:txEl>
                                          </p:spTgt>
                                        </p:tgtEl>
                                        <p:attrNameLst>
                                          <p:attrName>style.visibility</p:attrName>
                                        </p:attrNameLst>
                                      </p:cBhvr>
                                      <p:to>
                                        <p:strVal val="visible"/>
                                      </p:to>
                                    </p:set>
                                    <p:animEffect transition="in" filter="wheel(1)">
                                      <p:cBhvr>
                                        <p:cTn id="92" dur="2000"/>
                                        <p:tgtEl>
                                          <p:spTgt spid="4099">
                                            <p:txEl>
                                              <p:char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6" end="6"/>
                                            </p:txEl>
                                          </p:spTgt>
                                        </p:tgtEl>
                                        <p:attrNameLst>
                                          <p:attrName>style.visibility</p:attrName>
                                        </p:attrNameLst>
                                      </p:cBhvr>
                                      <p:to>
                                        <p:strVal val="visible"/>
                                      </p:to>
                                    </p:set>
                                    <p:animEffect transition="in" filter="wheel(1)">
                                      <p:cBhvr>
                                        <p:cTn id="97" dur="2000"/>
                                        <p:tgtEl>
                                          <p:spTgt spid="4099">
                                            <p:txEl>
                                              <p:charRg st="6" end="6"/>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7" end="7"/>
                                            </p:txEl>
                                          </p:spTgt>
                                        </p:tgtEl>
                                        <p:attrNameLst>
                                          <p:attrName>style.visibility</p:attrName>
                                        </p:attrNameLst>
                                      </p:cBhvr>
                                      <p:to>
                                        <p:strVal val="visible"/>
                                      </p:to>
                                    </p:set>
                                    <p:animEffect transition="in" filter="wheel(1)">
                                      <p:cBhvr>
                                        <p:cTn id="102" dur="2000"/>
                                        <p:tgtEl>
                                          <p:spTgt spid="4099">
                                            <p:txEl>
                                              <p:char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1" end="1"/>
                                            </p:txEl>
                                          </p:spTgt>
                                        </p:tgtEl>
                                        <p:attrNameLst>
                                          <p:attrName>style.visibility</p:attrName>
                                        </p:attrNameLst>
                                      </p:cBhvr>
                                      <p:to>
                                        <p:strVal val="visible"/>
                                      </p:to>
                                    </p:set>
                                    <p:animEffect transition="in" filter="wheel(1)">
                                      <p:cBhvr>
                                        <p:cTn id="107" dur="2000"/>
                                        <p:tgtEl>
                                          <p:spTgt spid="4099">
                                            <p:txEl>
                                              <p:char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2" end="2"/>
                                            </p:txEl>
                                          </p:spTgt>
                                        </p:tgtEl>
                                        <p:attrNameLst>
                                          <p:attrName>style.visibility</p:attrName>
                                        </p:attrNameLst>
                                      </p:cBhvr>
                                      <p:to>
                                        <p:strVal val="visible"/>
                                      </p:to>
                                    </p:set>
                                    <p:animEffect transition="in" filter="wheel(1)">
                                      <p:cBhvr>
                                        <p:cTn id="112" dur="2000"/>
                                        <p:tgtEl>
                                          <p:spTgt spid="4099">
                                            <p:txEl>
                                              <p:charRg st="2" end="2"/>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3" end="3"/>
                                            </p:txEl>
                                          </p:spTgt>
                                        </p:tgtEl>
                                        <p:attrNameLst>
                                          <p:attrName>style.visibility</p:attrName>
                                        </p:attrNameLst>
                                      </p:cBhvr>
                                      <p:to>
                                        <p:strVal val="visible"/>
                                      </p:to>
                                    </p:set>
                                    <p:animEffect transition="in" filter="wheel(1)">
                                      <p:cBhvr>
                                        <p:cTn id="117" dur="2000"/>
                                        <p:tgtEl>
                                          <p:spTgt spid="4099">
                                            <p:txEl>
                                              <p:charRg st="3" end="3"/>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4" end="4"/>
                                            </p:txEl>
                                          </p:spTgt>
                                        </p:tgtEl>
                                        <p:attrNameLst>
                                          <p:attrName>style.visibility</p:attrName>
                                        </p:attrNameLst>
                                      </p:cBhvr>
                                      <p:to>
                                        <p:strVal val="visible"/>
                                      </p:to>
                                    </p:set>
                                    <p:animEffect transition="in" filter="wheel(1)">
                                      <p:cBhvr>
                                        <p:cTn id="122" dur="2000"/>
                                        <p:tgtEl>
                                          <p:spTgt spid="4099">
                                            <p:txEl>
                                              <p:charRg st="4" end="4"/>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1" end="1"/>
                                            </p:txEl>
                                          </p:spTgt>
                                        </p:tgtEl>
                                        <p:attrNameLst>
                                          <p:attrName>style.visibility</p:attrName>
                                        </p:attrNameLst>
                                      </p:cBhvr>
                                      <p:to>
                                        <p:strVal val="visible"/>
                                      </p:to>
                                    </p:set>
                                    <p:animEffect transition="in" filter="wheel(1)">
                                      <p:cBhvr>
                                        <p:cTn id="127" dur="2000"/>
                                        <p:tgtEl>
                                          <p:spTgt spid="4099">
                                            <p:txEl>
                                              <p:charRg st="1" end="1"/>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1" end="1"/>
                                            </p:txEl>
                                          </p:spTgt>
                                        </p:tgtEl>
                                        <p:attrNameLst>
                                          <p:attrName>style.visibility</p:attrName>
                                        </p:attrNameLst>
                                      </p:cBhvr>
                                      <p:to>
                                        <p:strVal val="visible"/>
                                      </p:to>
                                    </p:set>
                                    <p:animEffect transition="in" filter="wheel(1)">
                                      <p:cBhvr>
                                        <p:cTn id="132" dur="2000"/>
                                        <p:tgtEl>
                                          <p:spTgt spid="4099">
                                            <p:txEl>
                                              <p:char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1" end="1"/>
                                            </p:txEl>
                                          </p:spTgt>
                                        </p:tgtEl>
                                        <p:attrNameLst>
                                          <p:attrName>style.visibility</p:attrName>
                                        </p:attrNameLst>
                                      </p:cBhvr>
                                      <p:to>
                                        <p:strVal val="visible"/>
                                      </p:to>
                                    </p:set>
                                    <p:animEffect transition="in" filter="wheel(1)">
                                      <p:cBhvr>
                                        <p:cTn id="137" dur="2000"/>
                                        <p:tgtEl>
                                          <p:spTgt spid="4099">
                                            <p:txEl>
                                              <p:charRg st="1" end="1"/>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2" end="2"/>
                                            </p:txEl>
                                          </p:spTgt>
                                        </p:tgtEl>
                                        <p:attrNameLst>
                                          <p:attrName>style.visibility</p:attrName>
                                        </p:attrNameLst>
                                      </p:cBhvr>
                                      <p:to>
                                        <p:strVal val="visible"/>
                                      </p:to>
                                    </p:set>
                                    <p:animEffect transition="in" filter="wheel(1)">
                                      <p:cBhvr>
                                        <p:cTn id="142" dur="2000"/>
                                        <p:tgtEl>
                                          <p:spTgt spid="4099">
                                            <p:txEl>
                                              <p:charRg st="2" end="2"/>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3" end="3"/>
                                            </p:txEl>
                                          </p:spTgt>
                                        </p:tgtEl>
                                        <p:attrNameLst>
                                          <p:attrName>style.visibility</p:attrName>
                                        </p:attrNameLst>
                                      </p:cBhvr>
                                      <p:to>
                                        <p:strVal val="visible"/>
                                      </p:to>
                                    </p:set>
                                    <p:animEffect transition="in" filter="wheel(1)">
                                      <p:cBhvr>
                                        <p:cTn id="147" dur="2000"/>
                                        <p:tgtEl>
                                          <p:spTgt spid="4099">
                                            <p:txEl>
                                              <p:charRg st="3" end="3"/>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4" end="4"/>
                                            </p:txEl>
                                          </p:spTgt>
                                        </p:tgtEl>
                                        <p:attrNameLst>
                                          <p:attrName>style.visibility</p:attrName>
                                        </p:attrNameLst>
                                      </p:cBhvr>
                                      <p:to>
                                        <p:strVal val="visible"/>
                                      </p:to>
                                    </p:set>
                                    <p:animEffect transition="in" filter="wheel(1)">
                                      <p:cBhvr>
                                        <p:cTn id="152" dur="2000"/>
                                        <p:tgtEl>
                                          <p:spTgt spid="4099">
                                            <p:txEl>
                                              <p:charRg st="4" end="4"/>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5" end="5"/>
                                            </p:txEl>
                                          </p:spTgt>
                                        </p:tgtEl>
                                        <p:attrNameLst>
                                          <p:attrName>style.visibility</p:attrName>
                                        </p:attrNameLst>
                                      </p:cBhvr>
                                      <p:to>
                                        <p:strVal val="visible"/>
                                      </p:to>
                                    </p:set>
                                    <p:animEffect transition="in" filter="wheel(1)">
                                      <p:cBhvr>
                                        <p:cTn id="157" dur="2000"/>
                                        <p:tgtEl>
                                          <p:spTgt spid="4099">
                                            <p:txEl>
                                              <p:charRg st="5" end="5"/>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6" end="6"/>
                                            </p:txEl>
                                          </p:spTgt>
                                        </p:tgtEl>
                                        <p:attrNameLst>
                                          <p:attrName>style.visibility</p:attrName>
                                        </p:attrNameLst>
                                      </p:cBhvr>
                                      <p:to>
                                        <p:strVal val="visible"/>
                                      </p:to>
                                    </p:set>
                                    <p:animEffect transition="in" filter="wheel(1)">
                                      <p:cBhvr>
                                        <p:cTn id="162" dur="2000"/>
                                        <p:tgtEl>
                                          <p:spTgt spid="4099">
                                            <p:txEl>
                                              <p:charRg st="6" end="6"/>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7" end="7"/>
                                            </p:txEl>
                                          </p:spTgt>
                                        </p:tgtEl>
                                        <p:attrNameLst>
                                          <p:attrName>style.visibility</p:attrName>
                                        </p:attrNameLst>
                                      </p:cBhvr>
                                      <p:to>
                                        <p:strVal val="visible"/>
                                      </p:to>
                                    </p:set>
                                    <p:animEffect transition="in" filter="wheel(1)">
                                      <p:cBhvr>
                                        <p:cTn id="167" dur="2000"/>
                                        <p:tgtEl>
                                          <p:spTgt spid="4099">
                                            <p:txEl>
                                              <p:charRg st="7" end="7"/>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1" presetClass="entr" presetSubtype="1" fill="hold" nodeType="clickEffect">
                                  <p:stCondLst>
                                    <p:cond delay="0"/>
                                  </p:stCondLst>
                                  <p:childTnLst>
                                    <p:set>
                                      <p:cBhvr>
                                        <p:cTn id="171" dur="1" fill="hold">
                                          <p:stCondLst>
                                            <p:cond delay="0"/>
                                          </p:stCondLst>
                                        </p:cTn>
                                        <p:tgtEl>
                                          <p:spTgt spid="4099">
                                            <p:txEl>
                                              <p:charRg st="1" end="1"/>
                                            </p:txEl>
                                          </p:spTgt>
                                        </p:tgtEl>
                                        <p:attrNameLst>
                                          <p:attrName>style.visibility</p:attrName>
                                        </p:attrNameLst>
                                      </p:cBhvr>
                                      <p:to>
                                        <p:strVal val="visible"/>
                                      </p:to>
                                    </p:set>
                                    <p:animEffect transition="in" filter="wheel(1)">
                                      <p:cBhvr>
                                        <p:cTn id="172" dur="2000"/>
                                        <p:tgtEl>
                                          <p:spTgt spid="4099">
                                            <p:txEl>
                                              <p:charRg st="1" end="1"/>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1" presetClass="entr" presetSubtype="1" fill="hold" nodeType="clickEffect">
                                  <p:stCondLst>
                                    <p:cond delay="0"/>
                                  </p:stCondLst>
                                  <p:childTnLst>
                                    <p:set>
                                      <p:cBhvr>
                                        <p:cTn id="176" dur="1" fill="hold">
                                          <p:stCondLst>
                                            <p:cond delay="0"/>
                                          </p:stCondLst>
                                        </p:cTn>
                                        <p:tgtEl>
                                          <p:spTgt spid="4099">
                                            <p:txEl>
                                              <p:charRg st="81" end="223"/>
                                            </p:txEl>
                                          </p:spTgt>
                                        </p:tgtEl>
                                        <p:attrNameLst>
                                          <p:attrName>style.visibility</p:attrName>
                                        </p:attrNameLst>
                                      </p:cBhvr>
                                      <p:to>
                                        <p:strVal val="visible"/>
                                      </p:to>
                                    </p:set>
                                    <p:animEffect transition="in" filter="wheel(1)">
                                      <p:cBhvr>
                                        <p:cTn id="177" dur="2000"/>
                                        <p:tgtEl>
                                          <p:spTgt spid="4099">
                                            <p:txEl>
                                              <p:charRg st="81" end="223"/>
                                            </p:txEl>
                                          </p:spTgt>
                                        </p:tgtEl>
                                      </p:cBhvr>
                                    </p:animEffect>
                                  </p:childTnLst>
                                </p:cTn>
                              </p:par>
                            </p:childTnLst>
                          </p:cTn>
                        </p:par>
                      </p:childTnLst>
                    </p:cTn>
                  </p:par>
                  <p:par>
                    <p:cTn id="178" fill="hold">
                      <p:stCondLst>
                        <p:cond delay="indefinite"/>
                      </p:stCondLst>
                      <p:childTnLst>
                        <p:par>
                          <p:cTn id="179" fill="hold">
                            <p:stCondLst>
                              <p:cond delay="0"/>
                            </p:stCondLst>
                            <p:childTnLst>
                              <p:par>
                                <p:cTn id="180" presetID="21" presetClass="entr" presetSubtype="1" fill="hold" nodeType="clickEffect">
                                  <p:stCondLst>
                                    <p:cond delay="0"/>
                                  </p:stCondLst>
                                  <p:childTnLst>
                                    <p:set>
                                      <p:cBhvr>
                                        <p:cTn id="181" dur="1" fill="hold">
                                          <p:stCondLst>
                                            <p:cond delay="0"/>
                                          </p:stCondLst>
                                        </p:cTn>
                                        <p:tgtEl>
                                          <p:spTgt spid="4099">
                                            <p:txEl>
                                              <p:charRg st="3" end="3"/>
                                            </p:txEl>
                                          </p:spTgt>
                                        </p:tgtEl>
                                        <p:attrNameLst>
                                          <p:attrName>style.visibility</p:attrName>
                                        </p:attrNameLst>
                                      </p:cBhvr>
                                      <p:to>
                                        <p:strVal val="visible"/>
                                      </p:to>
                                    </p:set>
                                    <p:animEffect transition="in" filter="wheel(1)">
                                      <p:cBhvr>
                                        <p:cTn id="182" dur="2000"/>
                                        <p:tgtEl>
                                          <p:spTgt spid="4099">
                                            <p:txEl>
                                              <p:charRg st="3" end="3"/>
                                            </p:txEl>
                                          </p:spTgt>
                                        </p:tgtEl>
                                      </p:cBhvr>
                                    </p:animEffect>
                                  </p:childTnLst>
                                </p:cTn>
                              </p:par>
                            </p:childTnLst>
                          </p:cTn>
                        </p:par>
                      </p:childTnLst>
                    </p:cTn>
                  </p:par>
                  <p:par>
                    <p:cTn id="183" fill="hold">
                      <p:stCondLst>
                        <p:cond delay="indefinite"/>
                      </p:stCondLst>
                      <p:childTnLst>
                        <p:par>
                          <p:cTn id="184" fill="hold">
                            <p:stCondLst>
                              <p:cond delay="0"/>
                            </p:stCondLst>
                            <p:childTnLst>
                              <p:par>
                                <p:cTn id="185" presetID="21" presetClass="entr" presetSubtype="1" fill="hold" nodeType="clickEffect">
                                  <p:stCondLst>
                                    <p:cond delay="0"/>
                                  </p:stCondLst>
                                  <p:childTnLst>
                                    <p:set>
                                      <p:cBhvr>
                                        <p:cTn id="186" dur="1" fill="hold">
                                          <p:stCondLst>
                                            <p:cond delay="0"/>
                                          </p:stCondLst>
                                        </p:cTn>
                                        <p:tgtEl>
                                          <p:spTgt spid="4099">
                                            <p:txEl>
                                              <p:charRg st="4" end="4"/>
                                            </p:txEl>
                                          </p:spTgt>
                                        </p:tgtEl>
                                        <p:attrNameLst>
                                          <p:attrName>style.visibility</p:attrName>
                                        </p:attrNameLst>
                                      </p:cBhvr>
                                      <p:to>
                                        <p:strVal val="visible"/>
                                      </p:to>
                                    </p:set>
                                    <p:animEffect transition="in" filter="wheel(1)">
                                      <p:cBhvr>
                                        <p:cTn id="18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32385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第二十四条</a:t>
            </a:r>
            <a:r>
              <a:rPr lang="zh-CN" altLang="en-US" sz="2400" dirty="0">
                <a:latin typeface="+mn-ea"/>
                <a:cs typeface="+mn-ea"/>
              </a:rPr>
              <a:t> </a:t>
            </a:r>
            <a:r>
              <a:rPr lang="en-US" altLang="zh-CN" sz="2400" dirty="0">
                <a:latin typeface="+mn-ea"/>
                <a:cs typeface="+mn-ea"/>
              </a:rPr>
              <a:t> </a:t>
            </a:r>
            <a:r>
              <a:rPr lang="zh-CN" altLang="en-US" sz="2400" dirty="0">
                <a:latin typeface="+mn-ea"/>
                <a:cs typeface="+mn-ea"/>
              </a:rPr>
              <a:t>走私、贩卖、运输、制造、吸食毒品者，容留、教唆、胁迫、诱骗他人吸食毒品者，给予处分。</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b="1"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sym typeface="+mn-ea"/>
              </a:rPr>
              <a:t>第二十七条</a:t>
            </a:r>
            <a:r>
              <a:rPr lang="zh-CN" altLang="en-US" sz="2400" dirty="0">
                <a:latin typeface="+mn-ea"/>
                <a:cs typeface="+mn-ea"/>
                <a:sym typeface="+mn-ea"/>
              </a:rPr>
              <a:t> </a:t>
            </a:r>
            <a:r>
              <a:rPr lang="en-US" altLang="zh-CN" sz="2400" dirty="0">
                <a:latin typeface="+mn-ea"/>
                <a:cs typeface="+mn-ea"/>
                <a:sym typeface="+mn-ea"/>
              </a:rPr>
              <a:t> </a:t>
            </a:r>
            <a:r>
              <a:rPr lang="zh-CN" altLang="en-US" sz="2400" dirty="0">
                <a:latin typeface="+mn-ea"/>
                <a:cs typeface="+mn-ea"/>
                <a:sym typeface="+mn-ea"/>
              </a:rPr>
              <a:t>在违纪事件调查中，学生应积极配合调查，作假证或毁灭证据者、阻止证人作证或指发他人作假证者，给予</a:t>
            </a:r>
            <a:r>
              <a:rPr lang="zh-CN" altLang="en-US" sz="2400" dirty="0">
                <a:solidFill>
                  <a:srgbClr val="FF0000"/>
                </a:solidFill>
                <a:latin typeface="+mn-ea"/>
                <a:cs typeface="+mn-ea"/>
                <a:sym typeface="+mn-ea"/>
              </a:rPr>
              <a:t>记过以上处分</a:t>
            </a:r>
            <a:r>
              <a:rPr lang="zh-CN" sz="2400" dirty="0">
                <a:latin typeface="+mn-ea"/>
                <a:cs typeface="+mn-ea"/>
                <a:sym typeface="+mn-ea"/>
              </a:rPr>
              <a:t>。</a:t>
            </a:r>
            <a:endParaRPr lang="zh-CN" sz="2400" dirty="0">
              <a:latin typeface="+mn-ea"/>
              <a:cs typeface="+mn-ea"/>
              <a:sym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66675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lang="zh-CN" altLang="en-US" sz="2800" b="1" dirty="0">
                <a:solidFill>
                  <a:srgbClr val="FFFF00"/>
                </a:solidFill>
                <a:latin typeface="+mj-lt"/>
                <a:ea typeface="+mj-ea"/>
                <a:cs typeface="+mj-cs"/>
                <a:sym typeface="+mn-ea"/>
              </a:rPr>
              <a:t>第二章</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处分种类和运用</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4" end="4"/>
                                            </p:txEl>
                                          </p:spTgt>
                                        </p:tgtEl>
                                        <p:attrNameLst>
                                          <p:attrName>style.visibility</p:attrName>
                                        </p:attrNameLst>
                                      </p:cBhvr>
                                      <p:to>
                                        <p:strVal val="visible"/>
                                      </p:to>
                                    </p:set>
                                    <p:animEffect transition="in" filter="wheel(1)">
                                      <p:cBhvr>
                                        <p:cTn id="17" dur="2000"/>
                                        <p:tgtEl>
                                          <p:spTgt spid="4099">
                                            <p:txEl>
                                              <p:char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6" end="6"/>
                                            </p:txEl>
                                          </p:spTgt>
                                        </p:tgtEl>
                                        <p:attrNameLst>
                                          <p:attrName>style.visibility</p:attrName>
                                        </p:attrNameLst>
                                      </p:cBhvr>
                                      <p:to>
                                        <p:strVal val="visible"/>
                                      </p:to>
                                    </p:set>
                                    <p:animEffect transition="in" filter="wheel(1)">
                                      <p:cBhvr>
                                        <p:cTn id="22" dur="2000"/>
                                        <p:tgtEl>
                                          <p:spTgt spid="4099">
                                            <p:txEl>
                                              <p:char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2" end="2"/>
                                            </p:txEl>
                                          </p:spTgt>
                                        </p:tgtEl>
                                        <p:attrNameLst>
                                          <p:attrName>style.visibility</p:attrName>
                                        </p:attrNameLst>
                                      </p:cBhvr>
                                      <p:to>
                                        <p:strVal val="visible"/>
                                      </p:to>
                                    </p:set>
                                    <p:animEffect transition="in" filter="wheel(1)">
                                      <p:cBhvr>
                                        <p:cTn id="37" dur="2000"/>
                                        <p:tgtEl>
                                          <p:spTgt spid="4099">
                                            <p:txEl>
                                              <p:char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3" end="3"/>
                                            </p:txEl>
                                          </p:spTgt>
                                        </p:tgtEl>
                                        <p:attrNameLst>
                                          <p:attrName>style.visibility</p:attrName>
                                        </p:attrNameLst>
                                      </p:cBhvr>
                                      <p:to>
                                        <p:strVal val="visible"/>
                                      </p:to>
                                    </p:set>
                                    <p:animEffect transition="in" filter="wheel(1)">
                                      <p:cBhvr>
                                        <p:cTn id="42" dur="2000"/>
                                        <p:tgtEl>
                                          <p:spTgt spid="4099">
                                            <p:txEl>
                                              <p:char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1" end="1"/>
                                            </p:txEl>
                                          </p:spTgt>
                                        </p:tgtEl>
                                        <p:attrNameLst>
                                          <p:attrName>style.visibility</p:attrName>
                                        </p:attrNameLst>
                                      </p:cBhvr>
                                      <p:to>
                                        <p:strVal val="visible"/>
                                      </p:to>
                                    </p:set>
                                    <p:animEffect transition="in" filter="wheel(1)">
                                      <p:cBhvr>
                                        <p:cTn id="47" dur="2000"/>
                                        <p:tgtEl>
                                          <p:spTgt spid="4099">
                                            <p:txEl>
                                              <p:char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1" end="1"/>
                                            </p:txEl>
                                          </p:spTgt>
                                        </p:tgtEl>
                                        <p:attrNameLst>
                                          <p:attrName>style.visibility</p:attrName>
                                        </p:attrNameLst>
                                      </p:cBhvr>
                                      <p:to>
                                        <p:strVal val="visible"/>
                                      </p:to>
                                    </p:set>
                                    <p:animEffect transition="in" filter="wheel(1)">
                                      <p:cBhvr>
                                        <p:cTn id="52" dur="2000"/>
                                        <p:tgtEl>
                                          <p:spTgt spid="4099">
                                            <p:txEl>
                                              <p:char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2" end="2"/>
                                            </p:txEl>
                                          </p:spTgt>
                                        </p:tgtEl>
                                        <p:attrNameLst>
                                          <p:attrName>style.visibility</p:attrName>
                                        </p:attrNameLst>
                                      </p:cBhvr>
                                      <p:to>
                                        <p:strVal val="visible"/>
                                      </p:to>
                                    </p:set>
                                    <p:animEffect transition="in" filter="wheel(1)">
                                      <p:cBhvr>
                                        <p:cTn id="57" dur="2000"/>
                                        <p:tgtEl>
                                          <p:spTgt spid="4099">
                                            <p:txEl>
                                              <p:char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3" end="3"/>
                                            </p:txEl>
                                          </p:spTgt>
                                        </p:tgtEl>
                                        <p:attrNameLst>
                                          <p:attrName>style.visibility</p:attrName>
                                        </p:attrNameLst>
                                      </p:cBhvr>
                                      <p:to>
                                        <p:strVal val="visible"/>
                                      </p:to>
                                    </p:set>
                                    <p:animEffect transition="in" filter="wheel(1)">
                                      <p:cBhvr>
                                        <p:cTn id="62" dur="2000"/>
                                        <p:tgtEl>
                                          <p:spTgt spid="4099">
                                            <p:txEl>
                                              <p:char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4" end="4"/>
                                            </p:txEl>
                                          </p:spTgt>
                                        </p:tgtEl>
                                        <p:attrNameLst>
                                          <p:attrName>style.visibility</p:attrName>
                                        </p:attrNameLst>
                                      </p:cBhvr>
                                      <p:to>
                                        <p:strVal val="visible"/>
                                      </p:to>
                                    </p:set>
                                    <p:animEffect transition="in" filter="wheel(1)">
                                      <p:cBhvr>
                                        <p:cTn id="67" dur="2000"/>
                                        <p:tgtEl>
                                          <p:spTgt spid="4099">
                                            <p:txEl>
                                              <p:char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2" end="2"/>
                                            </p:txEl>
                                          </p:spTgt>
                                        </p:tgtEl>
                                        <p:attrNameLst>
                                          <p:attrName>style.visibility</p:attrName>
                                        </p:attrNameLst>
                                      </p:cBhvr>
                                      <p:to>
                                        <p:strVal val="visible"/>
                                      </p:to>
                                    </p:set>
                                    <p:animEffect transition="in" filter="wheel(1)">
                                      <p:cBhvr>
                                        <p:cTn id="77" dur="2000"/>
                                        <p:tgtEl>
                                          <p:spTgt spid="4099">
                                            <p:txEl>
                                              <p:char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3" end="3"/>
                                            </p:txEl>
                                          </p:spTgt>
                                        </p:tgtEl>
                                        <p:attrNameLst>
                                          <p:attrName>style.visibility</p:attrName>
                                        </p:attrNameLst>
                                      </p:cBhvr>
                                      <p:to>
                                        <p:strVal val="visible"/>
                                      </p:to>
                                    </p:set>
                                    <p:animEffect transition="in" filter="wheel(1)">
                                      <p:cBhvr>
                                        <p:cTn id="82" dur="2000"/>
                                        <p:tgtEl>
                                          <p:spTgt spid="4099">
                                            <p:txEl>
                                              <p:char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4" end="4"/>
                                            </p:txEl>
                                          </p:spTgt>
                                        </p:tgtEl>
                                        <p:attrNameLst>
                                          <p:attrName>style.visibility</p:attrName>
                                        </p:attrNameLst>
                                      </p:cBhvr>
                                      <p:to>
                                        <p:strVal val="visible"/>
                                      </p:to>
                                    </p:set>
                                    <p:animEffect transition="in" filter="wheel(1)">
                                      <p:cBhvr>
                                        <p:cTn id="87" dur="2000"/>
                                        <p:tgtEl>
                                          <p:spTgt spid="4099">
                                            <p:txEl>
                                              <p:char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5" end="5"/>
                                            </p:txEl>
                                          </p:spTgt>
                                        </p:tgtEl>
                                        <p:attrNameLst>
                                          <p:attrName>style.visibility</p:attrName>
                                        </p:attrNameLst>
                                      </p:cBhvr>
                                      <p:to>
                                        <p:strVal val="visible"/>
                                      </p:to>
                                    </p:set>
                                    <p:animEffect transition="in" filter="wheel(1)">
                                      <p:cBhvr>
                                        <p:cTn id="92" dur="2000"/>
                                        <p:tgtEl>
                                          <p:spTgt spid="4099">
                                            <p:txEl>
                                              <p:char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nodeType="clickEffect">
                                  <p:stCondLst>
                                    <p:cond delay="0"/>
                                  </p:stCondLst>
                                  <p:childTnLst>
                                    <p:set>
                                      <p:cBhvr>
                                        <p:cTn id="96" dur="1" fill="hold">
                                          <p:stCondLst>
                                            <p:cond delay="0"/>
                                          </p:stCondLst>
                                        </p:cTn>
                                        <p:tgtEl>
                                          <p:spTgt spid="4099">
                                            <p:txEl>
                                              <p:charRg st="6" end="6"/>
                                            </p:txEl>
                                          </p:spTgt>
                                        </p:tgtEl>
                                        <p:attrNameLst>
                                          <p:attrName>style.visibility</p:attrName>
                                        </p:attrNameLst>
                                      </p:cBhvr>
                                      <p:to>
                                        <p:strVal val="visible"/>
                                      </p:to>
                                    </p:set>
                                    <p:animEffect transition="in" filter="wheel(1)">
                                      <p:cBhvr>
                                        <p:cTn id="97" dur="2000"/>
                                        <p:tgtEl>
                                          <p:spTgt spid="4099">
                                            <p:txEl>
                                              <p:charRg st="6" end="6"/>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4099">
                                            <p:txEl>
                                              <p:charRg st="7" end="7"/>
                                            </p:txEl>
                                          </p:spTgt>
                                        </p:tgtEl>
                                        <p:attrNameLst>
                                          <p:attrName>style.visibility</p:attrName>
                                        </p:attrNameLst>
                                      </p:cBhvr>
                                      <p:to>
                                        <p:strVal val="visible"/>
                                      </p:to>
                                    </p:set>
                                    <p:animEffect transition="in" filter="wheel(1)">
                                      <p:cBhvr>
                                        <p:cTn id="102" dur="2000"/>
                                        <p:tgtEl>
                                          <p:spTgt spid="4099">
                                            <p:txEl>
                                              <p:char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4099">
                                            <p:txEl>
                                              <p:charRg st="1" end="1"/>
                                            </p:txEl>
                                          </p:spTgt>
                                        </p:tgtEl>
                                        <p:attrNameLst>
                                          <p:attrName>style.visibility</p:attrName>
                                        </p:attrNameLst>
                                      </p:cBhvr>
                                      <p:to>
                                        <p:strVal val="visible"/>
                                      </p:to>
                                    </p:set>
                                    <p:animEffect transition="in" filter="wheel(1)">
                                      <p:cBhvr>
                                        <p:cTn id="107" dur="2000"/>
                                        <p:tgtEl>
                                          <p:spTgt spid="4099">
                                            <p:txEl>
                                              <p:char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1" fill="hold">
                                          <p:stCondLst>
                                            <p:cond delay="0"/>
                                          </p:stCondLst>
                                        </p:cTn>
                                        <p:tgtEl>
                                          <p:spTgt spid="4099">
                                            <p:txEl>
                                              <p:charRg st="2" end="2"/>
                                            </p:txEl>
                                          </p:spTgt>
                                        </p:tgtEl>
                                        <p:attrNameLst>
                                          <p:attrName>style.visibility</p:attrName>
                                        </p:attrNameLst>
                                      </p:cBhvr>
                                      <p:to>
                                        <p:strVal val="visible"/>
                                      </p:to>
                                    </p:set>
                                    <p:animEffect transition="in" filter="wheel(1)">
                                      <p:cBhvr>
                                        <p:cTn id="112" dur="2000"/>
                                        <p:tgtEl>
                                          <p:spTgt spid="4099">
                                            <p:txEl>
                                              <p:charRg st="2" end="2"/>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1" presetClass="entr" presetSubtype="1" fill="hold" nodeType="clickEffect">
                                  <p:stCondLst>
                                    <p:cond delay="0"/>
                                  </p:stCondLst>
                                  <p:childTnLst>
                                    <p:set>
                                      <p:cBhvr>
                                        <p:cTn id="116" dur="1" fill="hold">
                                          <p:stCondLst>
                                            <p:cond delay="0"/>
                                          </p:stCondLst>
                                        </p:cTn>
                                        <p:tgtEl>
                                          <p:spTgt spid="4099">
                                            <p:txEl>
                                              <p:charRg st="3" end="3"/>
                                            </p:txEl>
                                          </p:spTgt>
                                        </p:tgtEl>
                                        <p:attrNameLst>
                                          <p:attrName>style.visibility</p:attrName>
                                        </p:attrNameLst>
                                      </p:cBhvr>
                                      <p:to>
                                        <p:strVal val="visible"/>
                                      </p:to>
                                    </p:set>
                                    <p:animEffect transition="in" filter="wheel(1)">
                                      <p:cBhvr>
                                        <p:cTn id="117" dur="2000"/>
                                        <p:tgtEl>
                                          <p:spTgt spid="4099">
                                            <p:txEl>
                                              <p:charRg st="3" end="3"/>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1" presetClass="entr" presetSubtype="1" fill="hold" nodeType="clickEffect">
                                  <p:stCondLst>
                                    <p:cond delay="0"/>
                                  </p:stCondLst>
                                  <p:childTnLst>
                                    <p:set>
                                      <p:cBhvr>
                                        <p:cTn id="121" dur="1" fill="hold">
                                          <p:stCondLst>
                                            <p:cond delay="0"/>
                                          </p:stCondLst>
                                        </p:cTn>
                                        <p:tgtEl>
                                          <p:spTgt spid="4099">
                                            <p:txEl>
                                              <p:charRg st="4" end="4"/>
                                            </p:txEl>
                                          </p:spTgt>
                                        </p:tgtEl>
                                        <p:attrNameLst>
                                          <p:attrName>style.visibility</p:attrName>
                                        </p:attrNameLst>
                                      </p:cBhvr>
                                      <p:to>
                                        <p:strVal val="visible"/>
                                      </p:to>
                                    </p:set>
                                    <p:animEffect transition="in" filter="wheel(1)">
                                      <p:cBhvr>
                                        <p:cTn id="122" dur="2000"/>
                                        <p:tgtEl>
                                          <p:spTgt spid="4099">
                                            <p:txEl>
                                              <p:charRg st="4" end="4"/>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nodeType="clickEffect">
                                  <p:stCondLst>
                                    <p:cond delay="0"/>
                                  </p:stCondLst>
                                  <p:childTnLst>
                                    <p:set>
                                      <p:cBhvr>
                                        <p:cTn id="126" dur="1" fill="hold">
                                          <p:stCondLst>
                                            <p:cond delay="0"/>
                                          </p:stCondLst>
                                        </p:cTn>
                                        <p:tgtEl>
                                          <p:spTgt spid="4099">
                                            <p:txEl>
                                              <p:charRg st="1" end="1"/>
                                            </p:txEl>
                                          </p:spTgt>
                                        </p:tgtEl>
                                        <p:attrNameLst>
                                          <p:attrName>style.visibility</p:attrName>
                                        </p:attrNameLst>
                                      </p:cBhvr>
                                      <p:to>
                                        <p:strVal val="visible"/>
                                      </p:to>
                                    </p:set>
                                    <p:animEffect transition="in" filter="wheel(1)">
                                      <p:cBhvr>
                                        <p:cTn id="127" dur="2000"/>
                                        <p:tgtEl>
                                          <p:spTgt spid="4099">
                                            <p:txEl>
                                              <p:charRg st="1" end="1"/>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nodeType="clickEffect">
                                  <p:stCondLst>
                                    <p:cond delay="0"/>
                                  </p:stCondLst>
                                  <p:childTnLst>
                                    <p:set>
                                      <p:cBhvr>
                                        <p:cTn id="131" dur="1" fill="hold">
                                          <p:stCondLst>
                                            <p:cond delay="0"/>
                                          </p:stCondLst>
                                        </p:cTn>
                                        <p:tgtEl>
                                          <p:spTgt spid="4099">
                                            <p:txEl>
                                              <p:charRg st="1" end="1"/>
                                            </p:txEl>
                                          </p:spTgt>
                                        </p:tgtEl>
                                        <p:attrNameLst>
                                          <p:attrName>style.visibility</p:attrName>
                                        </p:attrNameLst>
                                      </p:cBhvr>
                                      <p:to>
                                        <p:strVal val="visible"/>
                                      </p:to>
                                    </p:set>
                                    <p:animEffect transition="in" filter="wheel(1)">
                                      <p:cBhvr>
                                        <p:cTn id="132" dur="2000"/>
                                        <p:tgtEl>
                                          <p:spTgt spid="4099">
                                            <p:txEl>
                                              <p:char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1" presetClass="entr" presetSubtype="1" fill="hold" nodeType="clickEffect">
                                  <p:stCondLst>
                                    <p:cond delay="0"/>
                                  </p:stCondLst>
                                  <p:childTnLst>
                                    <p:set>
                                      <p:cBhvr>
                                        <p:cTn id="136" dur="1" fill="hold">
                                          <p:stCondLst>
                                            <p:cond delay="0"/>
                                          </p:stCondLst>
                                        </p:cTn>
                                        <p:tgtEl>
                                          <p:spTgt spid="4099">
                                            <p:txEl>
                                              <p:charRg st="1" end="1"/>
                                            </p:txEl>
                                          </p:spTgt>
                                        </p:tgtEl>
                                        <p:attrNameLst>
                                          <p:attrName>style.visibility</p:attrName>
                                        </p:attrNameLst>
                                      </p:cBhvr>
                                      <p:to>
                                        <p:strVal val="visible"/>
                                      </p:to>
                                    </p:set>
                                    <p:animEffect transition="in" filter="wheel(1)">
                                      <p:cBhvr>
                                        <p:cTn id="137" dur="2000"/>
                                        <p:tgtEl>
                                          <p:spTgt spid="4099">
                                            <p:txEl>
                                              <p:charRg st="1" end="1"/>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1" presetClass="entr" presetSubtype="1" fill="hold" nodeType="clickEffect">
                                  <p:stCondLst>
                                    <p:cond delay="0"/>
                                  </p:stCondLst>
                                  <p:childTnLst>
                                    <p:set>
                                      <p:cBhvr>
                                        <p:cTn id="141" dur="1" fill="hold">
                                          <p:stCondLst>
                                            <p:cond delay="0"/>
                                          </p:stCondLst>
                                        </p:cTn>
                                        <p:tgtEl>
                                          <p:spTgt spid="4099">
                                            <p:txEl>
                                              <p:charRg st="2" end="2"/>
                                            </p:txEl>
                                          </p:spTgt>
                                        </p:tgtEl>
                                        <p:attrNameLst>
                                          <p:attrName>style.visibility</p:attrName>
                                        </p:attrNameLst>
                                      </p:cBhvr>
                                      <p:to>
                                        <p:strVal val="visible"/>
                                      </p:to>
                                    </p:set>
                                    <p:animEffect transition="in" filter="wheel(1)">
                                      <p:cBhvr>
                                        <p:cTn id="142" dur="2000"/>
                                        <p:tgtEl>
                                          <p:spTgt spid="4099">
                                            <p:txEl>
                                              <p:charRg st="2" end="2"/>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1" presetClass="entr" presetSubtype="1" fill="hold" nodeType="clickEffect">
                                  <p:stCondLst>
                                    <p:cond delay="0"/>
                                  </p:stCondLst>
                                  <p:childTnLst>
                                    <p:set>
                                      <p:cBhvr>
                                        <p:cTn id="146" dur="1" fill="hold">
                                          <p:stCondLst>
                                            <p:cond delay="0"/>
                                          </p:stCondLst>
                                        </p:cTn>
                                        <p:tgtEl>
                                          <p:spTgt spid="4099">
                                            <p:txEl>
                                              <p:charRg st="3" end="3"/>
                                            </p:txEl>
                                          </p:spTgt>
                                        </p:tgtEl>
                                        <p:attrNameLst>
                                          <p:attrName>style.visibility</p:attrName>
                                        </p:attrNameLst>
                                      </p:cBhvr>
                                      <p:to>
                                        <p:strVal val="visible"/>
                                      </p:to>
                                    </p:set>
                                    <p:animEffect transition="in" filter="wheel(1)">
                                      <p:cBhvr>
                                        <p:cTn id="147" dur="2000"/>
                                        <p:tgtEl>
                                          <p:spTgt spid="4099">
                                            <p:txEl>
                                              <p:charRg st="3" end="3"/>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1" presetClass="entr" presetSubtype="1" fill="hold" nodeType="clickEffect">
                                  <p:stCondLst>
                                    <p:cond delay="0"/>
                                  </p:stCondLst>
                                  <p:childTnLst>
                                    <p:set>
                                      <p:cBhvr>
                                        <p:cTn id="151" dur="1" fill="hold">
                                          <p:stCondLst>
                                            <p:cond delay="0"/>
                                          </p:stCondLst>
                                        </p:cTn>
                                        <p:tgtEl>
                                          <p:spTgt spid="4099">
                                            <p:txEl>
                                              <p:charRg st="4" end="4"/>
                                            </p:txEl>
                                          </p:spTgt>
                                        </p:tgtEl>
                                        <p:attrNameLst>
                                          <p:attrName>style.visibility</p:attrName>
                                        </p:attrNameLst>
                                      </p:cBhvr>
                                      <p:to>
                                        <p:strVal val="visible"/>
                                      </p:to>
                                    </p:set>
                                    <p:animEffect transition="in" filter="wheel(1)">
                                      <p:cBhvr>
                                        <p:cTn id="152" dur="2000"/>
                                        <p:tgtEl>
                                          <p:spTgt spid="4099">
                                            <p:txEl>
                                              <p:charRg st="4" end="4"/>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1" presetClass="entr" presetSubtype="1" fill="hold" nodeType="clickEffect">
                                  <p:stCondLst>
                                    <p:cond delay="0"/>
                                  </p:stCondLst>
                                  <p:childTnLst>
                                    <p:set>
                                      <p:cBhvr>
                                        <p:cTn id="156" dur="1" fill="hold">
                                          <p:stCondLst>
                                            <p:cond delay="0"/>
                                          </p:stCondLst>
                                        </p:cTn>
                                        <p:tgtEl>
                                          <p:spTgt spid="4099">
                                            <p:txEl>
                                              <p:charRg st="5" end="5"/>
                                            </p:txEl>
                                          </p:spTgt>
                                        </p:tgtEl>
                                        <p:attrNameLst>
                                          <p:attrName>style.visibility</p:attrName>
                                        </p:attrNameLst>
                                      </p:cBhvr>
                                      <p:to>
                                        <p:strVal val="visible"/>
                                      </p:to>
                                    </p:set>
                                    <p:animEffect transition="in" filter="wheel(1)">
                                      <p:cBhvr>
                                        <p:cTn id="157" dur="2000"/>
                                        <p:tgtEl>
                                          <p:spTgt spid="4099">
                                            <p:txEl>
                                              <p:charRg st="5" end="5"/>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1" presetClass="entr" presetSubtype="1" fill="hold" nodeType="clickEffect">
                                  <p:stCondLst>
                                    <p:cond delay="0"/>
                                  </p:stCondLst>
                                  <p:childTnLst>
                                    <p:set>
                                      <p:cBhvr>
                                        <p:cTn id="161" dur="1" fill="hold">
                                          <p:stCondLst>
                                            <p:cond delay="0"/>
                                          </p:stCondLst>
                                        </p:cTn>
                                        <p:tgtEl>
                                          <p:spTgt spid="4099">
                                            <p:txEl>
                                              <p:charRg st="6" end="6"/>
                                            </p:txEl>
                                          </p:spTgt>
                                        </p:tgtEl>
                                        <p:attrNameLst>
                                          <p:attrName>style.visibility</p:attrName>
                                        </p:attrNameLst>
                                      </p:cBhvr>
                                      <p:to>
                                        <p:strVal val="visible"/>
                                      </p:to>
                                    </p:set>
                                    <p:animEffect transition="in" filter="wheel(1)">
                                      <p:cBhvr>
                                        <p:cTn id="162" dur="2000"/>
                                        <p:tgtEl>
                                          <p:spTgt spid="4099">
                                            <p:txEl>
                                              <p:charRg st="6" end="6"/>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1" presetClass="entr" presetSubtype="1" fill="hold" nodeType="clickEffect">
                                  <p:stCondLst>
                                    <p:cond delay="0"/>
                                  </p:stCondLst>
                                  <p:childTnLst>
                                    <p:set>
                                      <p:cBhvr>
                                        <p:cTn id="166" dur="1" fill="hold">
                                          <p:stCondLst>
                                            <p:cond delay="0"/>
                                          </p:stCondLst>
                                        </p:cTn>
                                        <p:tgtEl>
                                          <p:spTgt spid="4099">
                                            <p:txEl>
                                              <p:charRg st="7" end="7"/>
                                            </p:txEl>
                                          </p:spTgt>
                                        </p:tgtEl>
                                        <p:attrNameLst>
                                          <p:attrName>style.visibility</p:attrName>
                                        </p:attrNameLst>
                                      </p:cBhvr>
                                      <p:to>
                                        <p:strVal val="visible"/>
                                      </p:to>
                                    </p:set>
                                    <p:animEffect transition="in" filter="wheel(1)">
                                      <p:cBhvr>
                                        <p:cTn id="167" dur="2000"/>
                                        <p:tgtEl>
                                          <p:spTgt spid="4099">
                                            <p:txEl>
                                              <p:charRg st="7" end="7"/>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1" presetClass="entr" presetSubtype="1" fill="hold" nodeType="clickEffect">
                                  <p:stCondLst>
                                    <p:cond delay="0"/>
                                  </p:stCondLst>
                                  <p:childTnLst>
                                    <p:set>
                                      <p:cBhvr>
                                        <p:cTn id="171" dur="1" fill="hold">
                                          <p:stCondLst>
                                            <p:cond delay="0"/>
                                          </p:stCondLst>
                                        </p:cTn>
                                        <p:tgtEl>
                                          <p:spTgt spid="4099">
                                            <p:txEl>
                                              <p:charRg st="1" end="1"/>
                                            </p:txEl>
                                          </p:spTgt>
                                        </p:tgtEl>
                                        <p:attrNameLst>
                                          <p:attrName>style.visibility</p:attrName>
                                        </p:attrNameLst>
                                      </p:cBhvr>
                                      <p:to>
                                        <p:strVal val="visible"/>
                                      </p:to>
                                    </p:set>
                                    <p:animEffect transition="in" filter="wheel(1)">
                                      <p:cBhvr>
                                        <p:cTn id="172" dur="2000"/>
                                        <p:tgtEl>
                                          <p:spTgt spid="4099">
                                            <p:txEl>
                                              <p:charRg st="1" end="1"/>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1" presetClass="entr" presetSubtype="1" fill="hold" nodeType="clickEffect">
                                  <p:stCondLst>
                                    <p:cond delay="0"/>
                                  </p:stCondLst>
                                  <p:childTnLst>
                                    <p:set>
                                      <p:cBhvr>
                                        <p:cTn id="176" dur="1" fill="hold">
                                          <p:stCondLst>
                                            <p:cond delay="0"/>
                                          </p:stCondLst>
                                        </p:cTn>
                                        <p:tgtEl>
                                          <p:spTgt spid="4099">
                                            <p:txEl>
                                              <p:charRg st="81" end="223"/>
                                            </p:txEl>
                                          </p:spTgt>
                                        </p:tgtEl>
                                        <p:attrNameLst>
                                          <p:attrName>style.visibility</p:attrName>
                                        </p:attrNameLst>
                                      </p:cBhvr>
                                      <p:to>
                                        <p:strVal val="visible"/>
                                      </p:to>
                                    </p:set>
                                    <p:animEffect transition="in" filter="wheel(1)">
                                      <p:cBhvr>
                                        <p:cTn id="177" dur="2000"/>
                                        <p:tgtEl>
                                          <p:spTgt spid="4099">
                                            <p:txEl>
                                              <p:charRg st="81" end="223"/>
                                            </p:txEl>
                                          </p:spTgt>
                                        </p:tgtEl>
                                      </p:cBhvr>
                                    </p:animEffect>
                                  </p:childTnLst>
                                </p:cTn>
                              </p:par>
                            </p:childTnLst>
                          </p:cTn>
                        </p:par>
                      </p:childTnLst>
                    </p:cTn>
                  </p:par>
                  <p:par>
                    <p:cTn id="178" fill="hold">
                      <p:stCondLst>
                        <p:cond delay="indefinite"/>
                      </p:stCondLst>
                      <p:childTnLst>
                        <p:par>
                          <p:cTn id="179" fill="hold">
                            <p:stCondLst>
                              <p:cond delay="0"/>
                            </p:stCondLst>
                            <p:childTnLst>
                              <p:par>
                                <p:cTn id="180" presetID="21" presetClass="entr" presetSubtype="1" fill="hold" nodeType="clickEffect">
                                  <p:stCondLst>
                                    <p:cond delay="0"/>
                                  </p:stCondLst>
                                  <p:childTnLst>
                                    <p:set>
                                      <p:cBhvr>
                                        <p:cTn id="181" dur="1" fill="hold">
                                          <p:stCondLst>
                                            <p:cond delay="0"/>
                                          </p:stCondLst>
                                        </p:cTn>
                                        <p:tgtEl>
                                          <p:spTgt spid="4099">
                                            <p:txEl>
                                              <p:charRg st="3" end="3"/>
                                            </p:txEl>
                                          </p:spTgt>
                                        </p:tgtEl>
                                        <p:attrNameLst>
                                          <p:attrName>style.visibility</p:attrName>
                                        </p:attrNameLst>
                                      </p:cBhvr>
                                      <p:to>
                                        <p:strVal val="visible"/>
                                      </p:to>
                                    </p:set>
                                    <p:animEffect transition="in" filter="wheel(1)">
                                      <p:cBhvr>
                                        <p:cTn id="182" dur="2000"/>
                                        <p:tgtEl>
                                          <p:spTgt spid="4099">
                                            <p:txEl>
                                              <p:charRg st="3" end="3"/>
                                            </p:txEl>
                                          </p:spTgt>
                                        </p:tgtEl>
                                      </p:cBhvr>
                                    </p:animEffect>
                                  </p:childTnLst>
                                </p:cTn>
                              </p:par>
                            </p:childTnLst>
                          </p:cTn>
                        </p:par>
                      </p:childTnLst>
                    </p:cTn>
                  </p:par>
                  <p:par>
                    <p:cTn id="183" fill="hold">
                      <p:stCondLst>
                        <p:cond delay="indefinite"/>
                      </p:stCondLst>
                      <p:childTnLst>
                        <p:par>
                          <p:cTn id="184" fill="hold">
                            <p:stCondLst>
                              <p:cond delay="0"/>
                            </p:stCondLst>
                            <p:childTnLst>
                              <p:par>
                                <p:cTn id="185" presetID="21" presetClass="entr" presetSubtype="1" fill="hold" nodeType="clickEffect">
                                  <p:stCondLst>
                                    <p:cond delay="0"/>
                                  </p:stCondLst>
                                  <p:childTnLst>
                                    <p:set>
                                      <p:cBhvr>
                                        <p:cTn id="186" dur="1" fill="hold">
                                          <p:stCondLst>
                                            <p:cond delay="0"/>
                                          </p:stCondLst>
                                        </p:cTn>
                                        <p:tgtEl>
                                          <p:spTgt spid="4099">
                                            <p:txEl>
                                              <p:charRg st="4" end="4"/>
                                            </p:txEl>
                                          </p:spTgt>
                                        </p:tgtEl>
                                        <p:attrNameLst>
                                          <p:attrName>style.visibility</p:attrName>
                                        </p:attrNameLst>
                                      </p:cBhvr>
                                      <p:to>
                                        <p:strVal val="visible"/>
                                      </p:to>
                                    </p:set>
                                    <p:animEffect transition="in" filter="wheel(1)">
                                      <p:cBhvr>
                                        <p:cTn id="18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137160" y="1916430"/>
            <a:ext cx="8815705" cy="4224020"/>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b="1" dirty="0">
                <a:latin typeface="+mn-ea"/>
                <a:cs typeface="+mn-ea"/>
              </a:rPr>
              <a:t>学生宿舍执行学校的作息制度。</a:t>
            </a:r>
            <a:r>
              <a:rPr lang="zh-CN" altLang="en-US" sz="2400" dirty="0">
                <a:latin typeface="+mn-ea"/>
                <a:cs typeface="+mn-ea"/>
              </a:rPr>
              <a:t>正常教学日</a:t>
            </a:r>
            <a:r>
              <a:rPr lang="zh-CN" altLang="en-US" sz="2400" dirty="0">
                <a:solidFill>
                  <a:srgbClr val="FF0000"/>
                </a:solidFill>
                <a:latin typeface="+mn-ea"/>
                <a:cs typeface="+mn-ea"/>
              </a:rPr>
              <a:t>午休时间</a:t>
            </a:r>
            <a:r>
              <a:rPr lang="zh-CN" altLang="en-US" sz="2400" dirty="0">
                <a:latin typeface="+mn-ea"/>
                <a:cs typeface="+mn-ea"/>
              </a:rPr>
              <a:t>为周一至周五</a:t>
            </a:r>
            <a:r>
              <a:rPr lang="en-US" altLang="zh-CN" sz="2400" dirty="0">
                <a:latin typeface="+mn-ea"/>
                <a:cs typeface="+mn-ea"/>
              </a:rPr>
              <a:t>12:50—13:45</a:t>
            </a:r>
            <a:r>
              <a:rPr lang="zh-CN" altLang="en-US" sz="2400" dirty="0">
                <a:latin typeface="+mn-ea"/>
                <a:cs typeface="+mn-ea"/>
              </a:rPr>
              <a:t>。正常教学日</a:t>
            </a:r>
            <a:r>
              <a:rPr lang="zh-CN" altLang="en-US" sz="2400" dirty="0">
                <a:solidFill>
                  <a:srgbClr val="FF0000"/>
                </a:solidFill>
                <a:latin typeface="+mn-ea"/>
                <a:cs typeface="+mn-ea"/>
              </a:rPr>
              <a:t>晚熄灯时间</a:t>
            </a:r>
            <a:r>
              <a:rPr lang="zh-CN" altLang="en-US" sz="2400" dirty="0">
                <a:latin typeface="+mn-ea"/>
                <a:cs typeface="+mn-ea"/>
              </a:rPr>
              <a:t>为星期天至星期四每晚</a:t>
            </a:r>
            <a:r>
              <a:rPr lang="en-US" altLang="zh-CN" sz="2400" dirty="0">
                <a:latin typeface="+mn-ea"/>
                <a:cs typeface="+mn-ea"/>
              </a:rPr>
              <a:t>23:00</a:t>
            </a:r>
            <a:r>
              <a:rPr lang="zh-CN" altLang="en-US" sz="2400" dirty="0">
                <a:latin typeface="+mn-ea"/>
                <a:cs typeface="+mn-ea"/>
              </a:rPr>
              <a:t>，星期五、星期六每晚</a:t>
            </a:r>
            <a:r>
              <a:rPr lang="en-US" altLang="zh-CN" sz="2400" dirty="0">
                <a:latin typeface="+mn-ea"/>
                <a:cs typeface="+mn-ea"/>
              </a:rPr>
              <a:t>23:40</a:t>
            </a:r>
            <a:r>
              <a:rPr lang="zh-CN" altLang="en-US" sz="2400" dirty="0">
                <a:latin typeface="+mn-ea"/>
                <a:cs typeface="+mn-ea"/>
              </a:rPr>
              <a:t>。学生应按时午休，晚熄灯前应回到自己的宿舍，</a:t>
            </a:r>
            <a:r>
              <a:rPr lang="zh-CN" altLang="en-US" sz="2400" dirty="0">
                <a:solidFill>
                  <a:srgbClr val="FF0000"/>
                </a:solidFill>
                <a:latin typeface="+mn-ea"/>
                <a:cs typeface="+mn-ea"/>
              </a:rPr>
              <a:t>不得</a:t>
            </a:r>
            <a:r>
              <a:rPr lang="zh-CN" altLang="en-US" sz="2400" dirty="0">
                <a:solidFill>
                  <a:srgbClr val="FF0000"/>
                </a:solidFill>
                <a:latin typeface="+mn-ea"/>
                <a:cs typeface="+mn-ea"/>
                <a:sym typeface="+mn-ea"/>
              </a:rPr>
              <a:t>晚出、晚归、不归</a:t>
            </a:r>
            <a:r>
              <a:rPr lang="zh-CN" altLang="en-US" sz="2400" dirty="0">
                <a:latin typeface="+mn-ea"/>
                <a:cs typeface="+mn-ea"/>
                <a:sym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对违反本规定经常晚出、晚归、不归并屡教不改的学生，将在全校进行通报批评，构成违纪的，按《学生手册》规定给予纪律处分：</a:t>
            </a:r>
            <a:r>
              <a:rPr lang="zh-CN" altLang="en-US" sz="2400" dirty="0">
                <a:solidFill>
                  <a:srgbClr val="FF0000"/>
                </a:solidFill>
                <a:latin typeface="+mn-ea"/>
                <a:cs typeface="+mn-ea"/>
              </a:rPr>
              <a:t>一学期违反本规定晚出、晚归 1 次者，由所在二级学院进行教育谈话；晚出、晚归累计2次者，不归 1 次者，给予全校通报批评；晚出、晚归累计3次者，不归累计 2 次者，给予警告处分；情节严重者，按《学生手册》规定给予相应处分。</a:t>
            </a:r>
            <a:endParaRPr lang="zh-CN" altLang="en-US" sz="2400" dirty="0">
              <a:latin typeface="+mn-ea"/>
              <a:cs typeface="+mn-ea"/>
            </a:endParaRPr>
          </a:p>
        </p:txBody>
      </p:sp>
      <p:sp>
        <p:nvSpPr>
          <p:cNvPr id="15362" name="文本框 1"/>
          <p:cNvSpPr txBox="1"/>
          <p:nvPr/>
        </p:nvSpPr>
        <p:spPr>
          <a:xfrm>
            <a:off x="-756285" y="620395"/>
            <a:ext cx="10043795" cy="1082040"/>
          </a:xfrm>
          <a:prstGeom prst="rect">
            <a:avLst/>
          </a:prstGeom>
          <a:noFill/>
          <a:ln w="9525">
            <a:noFill/>
          </a:ln>
        </p:spPr>
        <p:txBody>
          <a:bodyPr wrap="square" anchor="t" anchorCtr="0">
            <a:noAutofit/>
          </a:bodyPr>
          <a:p>
            <a:pPr algn="ctr" eaLnBrk="0" hangingPunct="0">
              <a:buSzTx/>
            </a:pPr>
            <a:r>
              <a:rPr lang="en-US" altLang="zh-CN" sz="3600" b="1" dirty="0">
                <a:latin typeface="宋体" panose="02010600030101010101" pitchFamily="2" charset="-122"/>
                <a:ea typeface="宋体" panose="02010600030101010101" pitchFamily="2" charset="-122"/>
              </a:rPr>
              <a:t>  </a:t>
            </a:r>
            <a:r>
              <a:rPr sz="2800" noProof="0" dirty="0">
                <a:ln>
                  <a:noFill/>
                </a:ln>
                <a:solidFill>
                  <a:srgbClr val="FFFF00"/>
                </a:solidFill>
                <a:effectLst/>
                <a:uLnTx/>
                <a:uFillTx/>
                <a:latin typeface="+mj-lt"/>
                <a:ea typeface="+mj-ea"/>
                <a:cs typeface="+mj-cs"/>
                <a:sym typeface="+mn-ea"/>
              </a:rPr>
              <a:t>『</a:t>
            </a:r>
            <a:r>
              <a:rPr lang="zh-CN" sz="2800" noProof="0" dirty="0">
                <a:ln>
                  <a:noFill/>
                </a:ln>
                <a:solidFill>
                  <a:srgbClr val="FFFF00"/>
                </a:solidFill>
                <a:effectLst/>
                <a:uLnTx/>
                <a:uFillTx/>
                <a:latin typeface="+mj-lt"/>
                <a:ea typeface="+mj-ea"/>
                <a:cs typeface="+mj-cs"/>
                <a:sym typeface="+mn-ea"/>
              </a:rPr>
              <a:t>广东机电职业技术学院学生宿舍考勤管理规定</a:t>
            </a:r>
            <a:r>
              <a:rPr sz="2800" noProof="0" dirty="0">
                <a:ln>
                  <a:noFill/>
                </a:ln>
                <a:solidFill>
                  <a:srgbClr val="FFFF00"/>
                </a:solidFill>
                <a:effectLst/>
                <a:uLnTx/>
                <a:uFillTx/>
                <a:latin typeface="+mj-lt"/>
                <a:ea typeface="+mj-ea"/>
                <a:cs typeface="+mj-cs"/>
                <a:sym typeface="+mn-ea"/>
              </a:rPr>
              <a:t>』</a:t>
            </a:r>
            <a:endParaRPr sz="2800" noProof="0" dirty="0">
              <a:ln>
                <a:noFill/>
              </a:ln>
              <a:solidFill>
                <a:srgbClr val="FFFF00"/>
              </a:solidFill>
              <a:effectLst/>
              <a:uLnTx/>
              <a:uFillTx/>
              <a:latin typeface="+mj-lt"/>
              <a:ea typeface="+mj-ea"/>
              <a:cs typeface="+mj-cs"/>
              <a:sym typeface="+mn-ea"/>
            </a:endParaRPr>
          </a:p>
          <a:p>
            <a:pPr algn="ctr" eaLnBrk="0" hangingPunct="0">
              <a:buSzTx/>
            </a:pPr>
            <a:r>
              <a:rPr lang="zh-CN" altLang="en-US" sz="2800" b="1" dirty="0">
                <a:solidFill>
                  <a:srgbClr val="FFFF00"/>
                </a:solidFill>
                <a:latin typeface="+mj-lt"/>
                <a:ea typeface="+mj-ea"/>
                <a:cs typeface="+mj-cs"/>
                <a:sym typeface="+mn-ea"/>
              </a:rPr>
              <a:t>第四条</a:t>
            </a:r>
            <a:r>
              <a:rPr lang="en-US" altLang="zh-CN" sz="2800" b="1" dirty="0">
                <a:solidFill>
                  <a:srgbClr val="FFFF00"/>
                </a:solidFill>
                <a:latin typeface="+mj-lt"/>
                <a:ea typeface="+mj-ea"/>
                <a:cs typeface="+mj-cs"/>
                <a:sym typeface="+mn-ea"/>
              </a:rPr>
              <a:t>『</a:t>
            </a:r>
            <a:r>
              <a:rPr lang="zh-CN" altLang="en-US" sz="2800" b="1" dirty="0">
                <a:solidFill>
                  <a:srgbClr val="FFFF00"/>
                </a:solidFill>
                <a:latin typeface="+mj-lt"/>
                <a:ea typeface="+mj-ea"/>
                <a:cs typeface="+mj-cs"/>
                <a:sym typeface="+mn-ea"/>
              </a:rPr>
              <a:t>宿舍纪律与安全管理</a:t>
            </a:r>
            <a:r>
              <a:rPr lang="en-US" altLang="zh-CN" sz="2800" b="1" dirty="0">
                <a:solidFill>
                  <a:srgbClr val="FFFF00"/>
                </a:solidFill>
                <a:latin typeface="+mj-lt"/>
                <a:ea typeface="+mj-ea"/>
                <a:cs typeface="+mj-cs"/>
                <a:sym typeface="+mn-ea"/>
              </a:rPr>
              <a:t>』</a:t>
            </a:r>
            <a:endParaRPr lang="en-US" altLang="zh-CN" sz="4400" b="1" dirty="0">
              <a:solidFill>
                <a:srgbClr val="C00000"/>
              </a:solidFill>
              <a:latin typeface="Arial" panose="020B0604020202020204" pitchFamily="34" charset="0"/>
              <a:ea typeface="宋体" panose="02010600030101010101" pitchFamily="2" charset="-122"/>
            </a:endParaRPr>
          </a:p>
          <a:p>
            <a:pPr algn="ctr" eaLnBrk="0" hangingPunct="0">
              <a:buSzTx/>
            </a:pP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3" end="3"/>
                                            </p:txEl>
                                          </p:spTgt>
                                        </p:tgtEl>
                                        <p:attrNameLst>
                                          <p:attrName>style.visibility</p:attrName>
                                        </p:attrNameLst>
                                      </p:cBhvr>
                                      <p:to>
                                        <p:strVal val="visible"/>
                                      </p:to>
                                    </p:set>
                                    <p:animEffect transition="in" filter="wheel(1)">
                                      <p:cBhvr>
                                        <p:cTn id="12" dur="2000"/>
                                        <p:tgtEl>
                                          <p:spTgt spid="4099">
                                            <p:txEl>
                                              <p:char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1" end="1"/>
                                            </p:txEl>
                                          </p:spTgt>
                                        </p:tgtEl>
                                        <p:attrNameLst>
                                          <p:attrName>style.visibility</p:attrName>
                                        </p:attrNameLst>
                                      </p:cBhvr>
                                      <p:to>
                                        <p:strVal val="visible"/>
                                      </p:to>
                                    </p:set>
                                    <p:animEffect transition="in" filter="wheel(1)">
                                      <p:cBhvr>
                                        <p:cTn id="17" dur="2000"/>
                                        <p:tgtEl>
                                          <p:spTgt spid="4099">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1" end="1"/>
                                            </p:txEl>
                                          </p:spTgt>
                                        </p:tgtEl>
                                        <p:attrNameLst>
                                          <p:attrName>style.visibility</p:attrName>
                                        </p:attrNameLst>
                                      </p:cBhvr>
                                      <p:to>
                                        <p:strVal val="visible"/>
                                      </p:to>
                                    </p:set>
                                    <p:animEffect transition="in" filter="wheel(1)">
                                      <p:cBhvr>
                                        <p:cTn id="22" dur="2000"/>
                                        <p:tgtEl>
                                          <p:spTgt spid="4099">
                                            <p:txEl>
                                              <p:char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2" end="2"/>
                                            </p:txEl>
                                          </p:spTgt>
                                        </p:tgtEl>
                                        <p:attrNameLst>
                                          <p:attrName>style.visibility</p:attrName>
                                        </p:attrNameLst>
                                      </p:cBhvr>
                                      <p:to>
                                        <p:strVal val="visible"/>
                                      </p:to>
                                    </p:set>
                                    <p:animEffect transition="in" filter="wheel(1)">
                                      <p:cBhvr>
                                        <p:cTn id="27" dur="2000"/>
                                        <p:tgtEl>
                                          <p:spTgt spid="4099">
                                            <p:txEl>
                                              <p:char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3" end="3"/>
                                            </p:txEl>
                                          </p:spTgt>
                                        </p:tgtEl>
                                        <p:attrNameLst>
                                          <p:attrName>style.visibility</p:attrName>
                                        </p:attrNameLst>
                                      </p:cBhvr>
                                      <p:to>
                                        <p:strVal val="visible"/>
                                      </p:to>
                                    </p:set>
                                    <p:animEffect transition="in" filter="wheel(1)">
                                      <p:cBhvr>
                                        <p:cTn id="32" dur="2000"/>
                                        <p:tgtEl>
                                          <p:spTgt spid="4099">
                                            <p:txEl>
                                              <p:char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4" end="4"/>
                                            </p:txEl>
                                          </p:spTgt>
                                        </p:tgtEl>
                                        <p:attrNameLst>
                                          <p:attrName>style.visibility</p:attrName>
                                        </p:attrNameLst>
                                      </p:cBhvr>
                                      <p:to>
                                        <p:strVal val="visible"/>
                                      </p:to>
                                    </p:set>
                                    <p:animEffect transition="in" filter="wheel(1)">
                                      <p:cBhvr>
                                        <p:cTn id="37" dur="2000"/>
                                        <p:tgtEl>
                                          <p:spTgt spid="4099">
                                            <p:txEl>
                                              <p:char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5" end="5"/>
                                            </p:txEl>
                                          </p:spTgt>
                                        </p:tgtEl>
                                        <p:attrNameLst>
                                          <p:attrName>style.visibility</p:attrName>
                                        </p:attrNameLst>
                                      </p:cBhvr>
                                      <p:to>
                                        <p:strVal val="visible"/>
                                      </p:to>
                                    </p:set>
                                    <p:animEffect transition="in" filter="wheel(1)">
                                      <p:cBhvr>
                                        <p:cTn id="42" dur="2000"/>
                                        <p:tgtEl>
                                          <p:spTgt spid="4099">
                                            <p:txEl>
                                              <p:char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6" end="6"/>
                                            </p:txEl>
                                          </p:spTgt>
                                        </p:tgtEl>
                                        <p:attrNameLst>
                                          <p:attrName>style.visibility</p:attrName>
                                        </p:attrNameLst>
                                      </p:cBhvr>
                                      <p:to>
                                        <p:strVal val="visible"/>
                                      </p:to>
                                    </p:set>
                                    <p:animEffect transition="in" filter="wheel(1)">
                                      <p:cBhvr>
                                        <p:cTn id="47" dur="2000"/>
                                        <p:tgtEl>
                                          <p:spTgt spid="4099">
                                            <p:txEl>
                                              <p:char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7" end="7"/>
                                            </p:txEl>
                                          </p:spTgt>
                                        </p:tgtEl>
                                        <p:attrNameLst>
                                          <p:attrName>style.visibility</p:attrName>
                                        </p:attrNameLst>
                                      </p:cBhvr>
                                      <p:to>
                                        <p:strVal val="visible"/>
                                      </p:to>
                                    </p:set>
                                    <p:animEffect transition="in" filter="wheel(1)">
                                      <p:cBhvr>
                                        <p:cTn id="52" dur="2000"/>
                                        <p:tgtEl>
                                          <p:spTgt spid="4099">
                                            <p:txEl>
                                              <p:char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1" end="1"/>
                                            </p:txEl>
                                          </p:spTgt>
                                        </p:tgtEl>
                                        <p:attrNameLst>
                                          <p:attrName>style.visibility</p:attrName>
                                        </p:attrNameLst>
                                      </p:cBhvr>
                                      <p:to>
                                        <p:strVal val="visible"/>
                                      </p:to>
                                    </p:set>
                                    <p:animEffect transition="in" filter="wheel(1)">
                                      <p:cBhvr>
                                        <p:cTn id="57" dur="2000"/>
                                        <p:tgtEl>
                                          <p:spTgt spid="4099">
                                            <p:txEl>
                                              <p:char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81" end="223"/>
                                            </p:txEl>
                                          </p:spTgt>
                                        </p:tgtEl>
                                        <p:attrNameLst>
                                          <p:attrName>style.visibility</p:attrName>
                                        </p:attrNameLst>
                                      </p:cBhvr>
                                      <p:to>
                                        <p:strVal val="visible"/>
                                      </p:to>
                                    </p:set>
                                    <p:animEffect transition="in" filter="wheel(1)">
                                      <p:cBhvr>
                                        <p:cTn id="62" dur="2000"/>
                                        <p:tgtEl>
                                          <p:spTgt spid="4099">
                                            <p:txEl>
                                              <p:charRg st="81" end="22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3" end="3"/>
                                            </p:txEl>
                                          </p:spTgt>
                                        </p:tgtEl>
                                        <p:attrNameLst>
                                          <p:attrName>style.visibility</p:attrName>
                                        </p:attrNameLst>
                                      </p:cBhvr>
                                      <p:to>
                                        <p:strVal val="visible"/>
                                      </p:to>
                                    </p:set>
                                    <p:animEffect transition="in" filter="wheel(1)">
                                      <p:cBhvr>
                                        <p:cTn id="67" dur="2000"/>
                                        <p:tgtEl>
                                          <p:spTgt spid="4099">
                                            <p:txEl>
                                              <p:char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4" end="4"/>
                                            </p:txEl>
                                          </p:spTgt>
                                        </p:tgtEl>
                                        <p:attrNameLst>
                                          <p:attrName>style.visibility</p:attrName>
                                        </p:attrNameLst>
                                      </p:cBhvr>
                                      <p:to>
                                        <p:strVal val="visible"/>
                                      </p:to>
                                    </p:set>
                                    <p:animEffect transition="in" filter="wheel(1)">
                                      <p:cBhvr>
                                        <p:cTn id="7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为加强我院校园精神文明建设，营造良好的育人环境，促进优良校风学风的形成，提高学生的综合素质，特制定本文明行为规范。</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一、遵守社会公德，维护公共秩序。乘车、购物、用膳要排队，不争先恐后；公共场所不吸烟、不起哄、不大声喧哗、不无理取闹。</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二、遵守校园管理秩序，维护学校安定。不打架斗殴、</a:t>
            </a:r>
            <a:r>
              <a:rPr lang="zh-CN" altLang="en-US" sz="2400" dirty="0">
                <a:solidFill>
                  <a:srgbClr val="FF0000"/>
                </a:solidFill>
                <a:latin typeface="+mn-ea"/>
                <a:cs typeface="+mn-ea"/>
              </a:rPr>
              <a:t>不打麻将、不赌博、不酗酒、</a:t>
            </a:r>
            <a:r>
              <a:rPr lang="zh-CN" altLang="en-US" sz="2400" dirty="0">
                <a:latin typeface="+mn-ea"/>
                <a:cs typeface="+mn-ea"/>
              </a:rPr>
              <a:t>不读反动、淫秽书刊，不观看、不收听、不浏览、不传播反动、淫秽录像、影片、网址、广播。</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859155"/>
          </a:xfrm>
          <a:prstGeom prst="rect">
            <a:avLst/>
          </a:prstGeom>
          <a:noFill/>
          <a:ln w="9525">
            <a:noFill/>
          </a:ln>
        </p:spPr>
        <p:txBody>
          <a:bodyPr wrap="square" anchor="t" anchorCtr="0">
            <a:noAutofit/>
          </a:bodyPr>
          <a:p>
            <a:pPr algn="ctr" eaLnBrk="0" hangingPunct="0">
              <a:buSzTx/>
            </a:pPr>
            <a:r>
              <a:rPr lang="en-US" altLang="zh-CN" sz="4400" b="1" dirty="0">
                <a:latin typeface="宋体" panose="02010600030101010101" pitchFamily="2" charset="-122"/>
                <a:ea typeface="宋体" panose="02010600030101010101" pitchFamily="2" charset="-122"/>
              </a:rPr>
              <a:t>  </a:t>
            </a:r>
            <a:r>
              <a:rPr lang="en-US" altLang="zh-CN" sz="3600" b="1" dirty="0">
                <a:solidFill>
                  <a:srgbClr val="FFFF00"/>
                </a:solidFill>
                <a:latin typeface="+mj-lt"/>
                <a:ea typeface="+mj-ea"/>
                <a:cs typeface="+mj-cs"/>
                <a:sym typeface="+mn-ea"/>
              </a:rPr>
              <a:t>『</a:t>
            </a:r>
            <a:r>
              <a:rPr lang="zh-CN" altLang="en-US" sz="3600" b="1" dirty="0">
                <a:solidFill>
                  <a:srgbClr val="FFFF00"/>
                </a:solidFill>
                <a:latin typeface="+mj-lt"/>
                <a:ea typeface="+mj-ea"/>
                <a:cs typeface="+mj-cs"/>
                <a:sym typeface="+mn-ea"/>
              </a:rPr>
              <a:t>学生文明行为规范</a:t>
            </a:r>
            <a:r>
              <a:rPr lang="en-US" altLang="zh-CN" sz="36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0" end="219"/>
                                            </p:txEl>
                                          </p:spTgt>
                                        </p:tgtEl>
                                        <p:attrNameLst>
                                          <p:attrName>style.visibility</p:attrName>
                                        </p:attrNameLst>
                                      </p:cBhvr>
                                      <p:to>
                                        <p:strVal val="visible"/>
                                      </p:to>
                                    </p:set>
                                    <p:animEffect transition="in" filter="wheel(1)">
                                      <p:cBhvr>
                                        <p:cTn id="7" dur="2000"/>
                                        <p:tgtEl>
                                          <p:spTgt spid="4099">
                                            <p:txEl>
                                              <p:charRg st="0" end="2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wheel(1)">
                                      <p:cBhvr>
                                        <p:cTn id="12" dur="2000"/>
                                        <p:tgtEl>
                                          <p:spTgt spid="4099">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2" end="2"/>
                                            </p:txEl>
                                          </p:spTgt>
                                        </p:tgtEl>
                                        <p:attrNameLst>
                                          <p:attrName>style.visibility</p:attrName>
                                        </p:attrNameLst>
                                      </p:cBhvr>
                                      <p:to>
                                        <p:strVal val="visible"/>
                                      </p:to>
                                    </p:set>
                                    <p:animEffect transition="in" filter="wheel(1)">
                                      <p:cBhvr>
                                        <p:cTn id="17" dur="2000"/>
                                        <p:tgtEl>
                                          <p:spTgt spid="4099">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3" end="3"/>
                                            </p:txEl>
                                          </p:spTgt>
                                        </p:tgtEl>
                                        <p:attrNameLst>
                                          <p:attrName>style.visibility</p:attrName>
                                        </p:attrNameLst>
                                      </p:cBhvr>
                                      <p:to>
                                        <p:strVal val="visible"/>
                                      </p:to>
                                    </p:set>
                                    <p:animEffect transition="in" filter="wheel(1)">
                                      <p:cBhvr>
                                        <p:cTn id="22" dur="2000"/>
                                        <p:tgtEl>
                                          <p:spTgt spid="4099">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4" end="4"/>
                                            </p:txEl>
                                          </p:spTgt>
                                        </p:tgtEl>
                                        <p:attrNameLst>
                                          <p:attrName>style.visibility</p:attrName>
                                        </p:attrNameLst>
                                      </p:cBhvr>
                                      <p:to>
                                        <p:strVal val="visible"/>
                                      </p:to>
                                    </p:set>
                                    <p:animEffect transition="in" filter="wheel(1)">
                                      <p:cBhvr>
                                        <p:cTn id="27" dur="2000"/>
                                        <p:tgtEl>
                                          <p:spTgt spid="4099">
                                            <p:txEl>
                                              <p:char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1" end="1"/>
                                            </p:txEl>
                                          </p:spTgt>
                                        </p:tgtEl>
                                        <p:attrNameLst>
                                          <p:attrName>style.visibility</p:attrName>
                                        </p:attrNameLst>
                                      </p:cBhvr>
                                      <p:to>
                                        <p:strVal val="visible"/>
                                      </p:to>
                                    </p:set>
                                    <p:animEffect transition="in" filter="wheel(1)">
                                      <p:cBhvr>
                                        <p:cTn id="42" dur="2000"/>
                                        <p:tgtEl>
                                          <p:spTgt spid="4099">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2" end="2"/>
                                            </p:txEl>
                                          </p:spTgt>
                                        </p:tgtEl>
                                        <p:attrNameLst>
                                          <p:attrName>style.visibility</p:attrName>
                                        </p:attrNameLst>
                                      </p:cBhvr>
                                      <p:to>
                                        <p:strVal val="visible"/>
                                      </p:to>
                                    </p:set>
                                    <p:animEffect transition="in" filter="wheel(1)">
                                      <p:cBhvr>
                                        <p:cTn id="47" dur="2000"/>
                                        <p:tgtEl>
                                          <p:spTgt spid="4099">
                                            <p:txEl>
                                              <p:char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3" end="3"/>
                                            </p:txEl>
                                          </p:spTgt>
                                        </p:tgtEl>
                                        <p:attrNameLst>
                                          <p:attrName>style.visibility</p:attrName>
                                        </p:attrNameLst>
                                      </p:cBhvr>
                                      <p:to>
                                        <p:strVal val="visible"/>
                                      </p:to>
                                    </p:set>
                                    <p:animEffect transition="in" filter="wheel(1)">
                                      <p:cBhvr>
                                        <p:cTn id="52" dur="2000"/>
                                        <p:tgtEl>
                                          <p:spTgt spid="4099">
                                            <p:txEl>
                                              <p:char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4" end="4"/>
                                            </p:txEl>
                                          </p:spTgt>
                                        </p:tgtEl>
                                        <p:attrNameLst>
                                          <p:attrName>style.visibility</p:attrName>
                                        </p:attrNameLst>
                                      </p:cBhvr>
                                      <p:to>
                                        <p:strVal val="visible"/>
                                      </p:to>
                                    </p:set>
                                    <p:animEffect transition="in" filter="wheel(1)">
                                      <p:cBhvr>
                                        <p:cTn id="57" dur="2000"/>
                                        <p:tgtEl>
                                          <p:spTgt spid="4099">
                                            <p:txEl>
                                              <p:char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5" end="5"/>
                                            </p:txEl>
                                          </p:spTgt>
                                        </p:tgtEl>
                                        <p:attrNameLst>
                                          <p:attrName>style.visibility</p:attrName>
                                        </p:attrNameLst>
                                      </p:cBhvr>
                                      <p:to>
                                        <p:strVal val="visible"/>
                                      </p:to>
                                    </p:set>
                                    <p:animEffect transition="in" filter="wheel(1)">
                                      <p:cBhvr>
                                        <p:cTn id="62" dur="2000"/>
                                        <p:tgtEl>
                                          <p:spTgt spid="4099">
                                            <p:txEl>
                                              <p:char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6" end="6"/>
                                            </p:txEl>
                                          </p:spTgt>
                                        </p:tgtEl>
                                        <p:attrNameLst>
                                          <p:attrName>style.visibility</p:attrName>
                                        </p:attrNameLst>
                                      </p:cBhvr>
                                      <p:to>
                                        <p:strVal val="visible"/>
                                      </p:to>
                                    </p:set>
                                    <p:animEffect transition="in" filter="wheel(1)">
                                      <p:cBhvr>
                                        <p:cTn id="67" dur="2000"/>
                                        <p:tgtEl>
                                          <p:spTgt spid="4099">
                                            <p:txEl>
                                              <p:char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7" end="7"/>
                                            </p:txEl>
                                          </p:spTgt>
                                        </p:tgtEl>
                                        <p:attrNameLst>
                                          <p:attrName>style.visibility</p:attrName>
                                        </p:attrNameLst>
                                      </p:cBhvr>
                                      <p:to>
                                        <p:strVal val="visible"/>
                                      </p:to>
                                    </p:set>
                                    <p:animEffect transition="in" filter="wheel(1)">
                                      <p:cBhvr>
                                        <p:cTn id="72" dur="2000"/>
                                        <p:tgtEl>
                                          <p:spTgt spid="4099">
                                            <p:txEl>
                                              <p:char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1" end="1"/>
                                            </p:txEl>
                                          </p:spTgt>
                                        </p:tgtEl>
                                        <p:attrNameLst>
                                          <p:attrName>style.visibility</p:attrName>
                                        </p:attrNameLst>
                                      </p:cBhvr>
                                      <p:to>
                                        <p:strVal val="visible"/>
                                      </p:to>
                                    </p:set>
                                    <p:animEffect transition="in" filter="wheel(1)">
                                      <p:cBhvr>
                                        <p:cTn id="77" dur="2000"/>
                                        <p:tgtEl>
                                          <p:spTgt spid="4099">
                                            <p:txEl>
                                              <p:char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81" end="223"/>
                                            </p:txEl>
                                          </p:spTgt>
                                        </p:tgtEl>
                                        <p:attrNameLst>
                                          <p:attrName>style.visibility</p:attrName>
                                        </p:attrNameLst>
                                      </p:cBhvr>
                                      <p:to>
                                        <p:strVal val="visible"/>
                                      </p:to>
                                    </p:set>
                                    <p:animEffect transition="in" filter="wheel(1)">
                                      <p:cBhvr>
                                        <p:cTn id="82" dur="2000"/>
                                        <p:tgtEl>
                                          <p:spTgt spid="4099">
                                            <p:txEl>
                                              <p:charRg st="81" end="22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3" end="3"/>
                                            </p:txEl>
                                          </p:spTgt>
                                        </p:tgtEl>
                                        <p:attrNameLst>
                                          <p:attrName>style.visibility</p:attrName>
                                        </p:attrNameLst>
                                      </p:cBhvr>
                                      <p:to>
                                        <p:strVal val="visible"/>
                                      </p:to>
                                    </p:set>
                                    <p:animEffect transition="in" filter="wheel(1)">
                                      <p:cBhvr>
                                        <p:cTn id="87" dur="2000"/>
                                        <p:tgtEl>
                                          <p:spTgt spid="4099">
                                            <p:txEl>
                                              <p:char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4099">
                                            <p:txEl>
                                              <p:charRg st="4" end="4"/>
                                            </p:txEl>
                                          </p:spTgt>
                                        </p:tgtEl>
                                        <p:attrNameLst>
                                          <p:attrName>style.visibility</p:attrName>
                                        </p:attrNameLst>
                                      </p:cBhvr>
                                      <p:to>
                                        <p:strVal val="visible"/>
                                      </p:to>
                                    </p:set>
                                    <p:animEffect transition="in" filter="wheel(1)">
                                      <p:cBhvr>
                                        <p:cTn id="92"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三、严格遵守国法和校规、校纪，维护教学秩序。</a:t>
            </a:r>
            <a:r>
              <a:rPr lang="zh-CN" altLang="en-US" sz="2400" dirty="0">
                <a:solidFill>
                  <a:srgbClr val="FF0000"/>
                </a:solidFill>
                <a:latin typeface="+mn-ea"/>
                <a:cs typeface="+mn-ea"/>
              </a:rPr>
              <a:t>不穿拖鞋进入课室、图书馆，进入这些场所必须衣冠整洁</a:t>
            </a:r>
            <a:r>
              <a:rPr lang="zh-CN" altLang="en-US" sz="2400" dirty="0">
                <a:latin typeface="+mn-ea"/>
                <a:cs typeface="+mn-ea"/>
              </a:rPr>
              <a:t>。按时上课，不迟到，不早退，不无故缺课；遵守考试纪律，不作弊。</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四、遵守宿舍管理规定，形成良好生活习惯，保持宿舍卫生和整洁。不影响他人正常学习和休息；</a:t>
            </a:r>
            <a:r>
              <a:rPr lang="zh-CN" altLang="en-US" sz="2400" dirty="0">
                <a:solidFill>
                  <a:srgbClr val="FF0000"/>
                </a:solidFill>
                <a:latin typeface="+mn-ea"/>
                <a:cs typeface="+mn-ea"/>
              </a:rPr>
              <a:t>未经宿舍管理部门同意，不留宿校外人员；严禁留宿异性</a:t>
            </a:r>
            <a:r>
              <a:rPr lang="zh-CN" altLang="en-US" sz="2400" dirty="0">
                <a:latin typeface="+mn-ea"/>
                <a:cs typeface="+mn-ea"/>
              </a:rPr>
              <a:t>。</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五、强化文明意识，维护校园整洁。不损墙壁，不乱扔杂物，不随地吐痰，不随意张贴海报、广告，爱护树木花草，不践踏破坏草地。</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859155"/>
          </a:xfrm>
          <a:prstGeom prst="rect">
            <a:avLst/>
          </a:prstGeom>
          <a:noFill/>
          <a:ln w="9525">
            <a:noFill/>
          </a:ln>
        </p:spPr>
        <p:txBody>
          <a:bodyPr wrap="square" anchor="t" anchorCtr="0">
            <a:noAutofit/>
          </a:bodyPr>
          <a:p>
            <a:pPr algn="ctr" eaLnBrk="0" hangingPunct="0">
              <a:buSzTx/>
            </a:pPr>
            <a:r>
              <a:rPr lang="en-US" altLang="zh-CN" sz="4400" b="1" dirty="0">
                <a:latin typeface="宋体" panose="02010600030101010101" pitchFamily="2" charset="-122"/>
                <a:ea typeface="宋体" panose="02010600030101010101" pitchFamily="2" charset="-122"/>
              </a:rPr>
              <a:t>  </a:t>
            </a:r>
            <a:r>
              <a:rPr lang="en-US" altLang="zh-CN" sz="3600" b="1" dirty="0">
                <a:solidFill>
                  <a:srgbClr val="FFFF00"/>
                </a:solidFill>
                <a:latin typeface="+mj-lt"/>
                <a:ea typeface="+mj-ea"/>
                <a:cs typeface="+mj-cs"/>
                <a:sym typeface="+mn-ea"/>
              </a:rPr>
              <a:t>『</a:t>
            </a:r>
            <a:r>
              <a:rPr lang="zh-CN" altLang="en-US" sz="3600" b="1" dirty="0">
                <a:solidFill>
                  <a:srgbClr val="FFFF00"/>
                </a:solidFill>
                <a:latin typeface="+mj-lt"/>
                <a:ea typeface="+mj-ea"/>
                <a:cs typeface="+mj-cs"/>
                <a:sym typeface="+mn-ea"/>
              </a:rPr>
              <a:t>学生文明行为规范</a:t>
            </a:r>
            <a:r>
              <a:rPr lang="en-US" altLang="zh-CN" sz="36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2" end="2"/>
                                            </p:txEl>
                                          </p:spTgt>
                                        </p:tgtEl>
                                        <p:attrNameLst>
                                          <p:attrName>style.visibility</p:attrName>
                                        </p:attrNameLst>
                                      </p:cBhvr>
                                      <p:to>
                                        <p:strVal val="visible"/>
                                      </p:to>
                                    </p:set>
                                    <p:animEffect transition="in" filter="wheel(1)">
                                      <p:cBhvr>
                                        <p:cTn id="12" dur="2000"/>
                                        <p:tgtEl>
                                          <p:spTgt spid="4099">
                                            <p:txEl>
                                              <p:char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3" end="3"/>
                                            </p:txEl>
                                          </p:spTgt>
                                        </p:tgtEl>
                                        <p:attrNameLst>
                                          <p:attrName>style.visibility</p:attrName>
                                        </p:attrNameLst>
                                      </p:cBhvr>
                                      <p:to>
                                        <p:strVal val="visible"/>
                                      </p:to>
                                    </p:set>
                                    <p:animEffect transition="in" filter="wheel(1)">
                                      <p:cBhvr>
                                        <p:cTn id="17" dur="2000"/>
                                        <p:tgtEl>
                                          <p:spTgt spid="4099">
                                            <p:txEl>
                                              <p:char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4" end="4"/>
                                            </p:txEl>
                                          </p:spTgt>
                                        </p:tgtEl>
                                        <p:attrNameLst>
                                          <p:attrName>style.visibility</p:attrName>
                                        </p:attrNameLst>
                                      </p:cBhvr>
                                      <p:to>
                                        <p:strVal val="visible"/>
                                      </p:to>
                                    </p:set>
                                    <p:animEffect transition="in" filter="wheel(1)">
                                      <p:cBhvr>
                                        <p:cTn id="22" dur="2000"/>
                                        <p:tgtEl>
                                          <p:spTgt spid="4099">
                                            <p:txEl>
                                              <p:char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3" end="3"/>
                                            </p:txEl>
                                          </p:spTgt>
                                        </p:tgtEl>
                                        <p:attrNameLst>
                                          <p:attrName>style.visibility</p:attrName>
                                        </p:attrNameLst>
                                      </p:cBhvr>
                                      <p:to>
                                        <p:strVal val="visible"/>
                                      </p:to>
                                    </p:set>
                                    <p:animEffect transition="in" filter="wheel(1)">
                                      <p:cBhvr>
                                        <p:cTn id="47" dur="2000"/>
                                        <p:tgtEl>
                                          <p:spTgt spid="4099">
                                            <p:txEl>
                                              <p:char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5" end="5"/>
                                            </p:txEl>
                                          </p:spTgt>
                                        </p:tgtEl>
                                        <p:attrNameLst>
                                          <p:attrName>style.visibility</p:attrName>
                                        </p:attrNameLst>
                                      </p:cBhvr>
                                      <p:to>
                                        <p:strVal val="visible"/>
                                      </p:to>
                                    </p:set>
                                    <p:animEffect transition="in" filter="wheel(1)">
                                      <p:cBhvr>
                                        <p:cTn id="57" dur="2000"/>
                                        <p:tgtEl>
                                          <p:spTgt spid="4099">
                                            <p:txEl>
                                              <p:char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6" end="6"/>
                                            </p:txEl>
                                          </p:spTgt>
                                        </p:tgtEl>
                                        <p:attrNameLst>
                                          <p:attrName>style.visibility</p:attrName>
                                        </p:attrNameLst>
                                      </p:cBhvr>
                                      <p:to>
                                        <p:strVal val="visible"/>
                                      </p:to>
                                    </p:set>
                                    <p:animEffect transition="in" filter="wheel(1)">
                                      <p:cBhvr>
                                        <p:cTn id="62" dur="2000"/>
                                        <p:tgtEl>
                                          <p:spTgt spid="4099">
                                            <p:txEl>
                                              <p:char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7" end="7"/>
                                            </p:txEl>
                                          </p:spTgt>
                                        </p:tgtEl>
                                        <p:attrNameLst>
                                          <p:attrName>style.visibility</p:attrName>
                                        </p:attrNameLst>
                                      </p:cBhvr>
                                      <p:to>
                                        <p:strVal val="visible"/>
                                      </p:to>
                                    </p:set>
                                    <p:animEffect transition="in" filter="wheel(1)">
                                      <p:cBhvr>
                                        <p:cTn id="67" dur="2000"/>
                                        <p:tgtEl>
                                          <p:spTgt spid="4099">
                                            <p:txEl>
                                              <p:char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81" end="223"/>
                                            </p:txEl>
                                          </p:spTgt>
                                        </p:tgtEl>
                                        <p:attrNameLst>
                                          <p:attrName>style.visibility</p:attrName>
                                        </p:attrNameLst>
                                      </p:cBhvr>
                                      <p:to>
                                        <p:strVal val="visible"/>
                                      </p:to>
                                    </p:set>
                                    <p:animEffect transition="in" filter="wheel(1)">
                                      <p:cBhvr>
                                        <p:cTn id="77" dur="2000"/>
                                        <p:tgtEl>
                                          <p:spTgt spid="4099">
                                            <p:txEl>
                                              <p:charRg st="81" end="22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3" end="3"/>
                                            </p:txEl>
                                          </p:spTgt>
                                        </p:tgtEl>
                                        <p:attrNameLst>
                                          <p:attrName>style.visibility</p:attrName>
                                        </p:attrNameLst>
                                      </p:cBhvr>
                                      <p:to>
                                        <p:strVal val="visible"/>
                                      </p:to>
                                    </p:set>
                                    <p:animEffect transition="in" filter="wheel(1)">
                                      <p:cBhvr>
                                        <p:cTn id="82" dur="2000"/>
                                        <p:tgtEl>
                                          <p:spTgt spid="4099">
                                            <p:txEl>
                                              <p:char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4" end="4"/>
                                            </p:txEl>
                                          </p:spTgt>
                                        </p:tgtEl>
                                        <p:attrNameLst>
                                          <p:attrName>style.visibility</p:attrName>
                                        </p:attrNameLst>
                                      </p:cBhvr>
                                      <p:to>
                                        <p:strVal val="visible"/>
                                      </p:to>
                                    </p:set>
                                    <p:animEffect transition="in" filter="wheel(1)">
                                      <p:cBhvr>
                                        <p:cTn id="8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Rectangle 3"/>
          <p:cNvSpPr>
            <a:spLocks noGrp="1"/>
          </p:cNvSpPr>
          <p:nvPr>
            <p:ph idx="1" hasCustomPrompt="1"/>
          </p:nvPr>
        </p:nvSpPr>
        <p:spPr>
          <a:xfrm>
            <a:off x="251460" y="1772920"/>
            <a:ext cx="8629015" cy="4538345"/>
          </a:xfrm>
        </p:spPr>
        <p:txBody>
          <a:bodyPr vert="horz" wrap="square" lIns="91440" tIns="45720" rIns="91440" bIns="45720" anchor="t" anchorCtr="0"/>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六、遵守交通规则，维护交通安全。人车各行其道，步行靠边走，中间让车流，不在路上追逐打闹、溜冰、踢球、不在路上骑车横冲直撞。遇到老人、小孩和搬重物者，要主动让路。</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七、增强节约意识，爱惜公共财物，在日常生活中要勤俭节约，反对铺张浪费；节约用水用电，不开长流水，不开长明灯，做到人离水关、人离灯息；不私接电线；节约粮食，不乱倒剩饭剩菜；不刻画桌椅、门窗；爱惜公共书刊杂志，对借阅的书刊做到不偷、不污损。</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r>
              <a:rPr lang="zh-CN" altLang="en-US" sz="2400" dirty="0">
                <a:latin typeface="+mn-ea"/>
                <a:cs typeface="+mn-ea"/>
              </a:rPr>
              <a:t>八、强化礼貌意识，提倡语言美。在公共场合要讲普通话，提倡说“请”“您好”“谢谢您”“对不起”“没关系”等礼貌用语，不说粗话、脏话。</a:t>
            </a:r>
            <a:endParaRPr lang="zh-CN" altLang="en-US" sz="2400" dirty="0">
              <a:latin typeface="+mn-ea"/>
              <a:cs typeface="+mn-ea"/>
            </a:endParaRPr>
          </a:p>
          <a:p>
            <a:pPr marL="0" indent="609600" algn="just" eaLnBrk="1" latinLnBrk="0" hangingPunct="1">
              <a:spcBef>
                <a:spcPts val="0"/>
              </a:spcBef>
              <a:buClrTx/>
              <a:buSzTx/>
              <a:buFontTx/>
              <a:buNone/>
              <a:extLst>
                <a:ext uri="{35155182-B16C-46BC-9424-99874614C6A1}">
                  <wpsdc:indentchars xmlns:wpsdc="http://www.wps.cn/officeDocument/2017/drawingmlCustomData" val="200" checksum="4158780845"/>
                </a:ext>
              </a:extLst>
            </a:pPr>
            <a:endParaRPr lang="zh-CN" altLang="en-US" sz="2400" dirty="0">
              <a:latin typeface="+mn-ea"/>
              <a:cs typeface="+mn-ea"/>
            </a:endParaRPr>
          </a:p>
          <a:p>
            <a:pPr marL="0" algn="just" eaLnBrk="1" hangingPunct="1">
              <a:buClrTx/>
              <a:buSzTx/>
              <a:buFontTx/>
              <a:buNone/>
            </a:pPr>
            <a:endParaRPr lang="zh-CN" altLang="en-US" sz="2400" dirty="0">
              <a:latin typeface="+mn-ea"/>
              <a:cs typeface="+mn-ea"/>
            </a:endParaRPr>
          </a:p>
        </p:txBody>
      </p:sp>
      <p:sp>
        <p:nvSpPr>
          <p:cNvPr id="15362" name="文本框 1"/>
          <p:cNvSpPr txBox="1"/>
          <p:nvPr/>
        </p:nvSpPr>
        <p:spPr>
          <a:xfrm>
            <a:off x="-756285" y="620395"/>
            <a:ext cx="10043795" cy="859155"/>
          </a:xfrm>
          <a:prstGeom prst="rect">
            <a:avLst/>
          </a:prstGeom>
          <a:noFill/>
          <a:ln w="9525">
            <a:noFill/>
          </a:ln>
        </p:spPr>
        <p:txBody>
          <a:bodyPr wrap="square" anchor="t" anchorCtr="0">
            <a:noAutofit/>
          </a:bodyPr>
          <a:p>
            <a:pPr algn="ctr" eaLnBrk="0" hangingPunct="0">
              <a:buSzTx/>
            </a:pPr>
            <a:r>
              <a:rPr lang="en-US" altLang="zh-CN" sz="4400" b="1" dirty="0">
                <a:latin typeface="宋体" panose="02010600030101010101" pitchFamily="2" charset="-122"/>
                <a:ea typeface="宋体" panose="02010600030101010101" pitchFamily="2" charset="-122"/>
              </a:rPr>
              <a:t>  </a:t>
            </a:r>
            <a:r>
              <a:rPr lang="en-US" altLang="zh-CN" sz="3600" b="1" dirty="0">
                <a:solidFill>
                  <a:srgbClr val="FFFF00"/>
                </a:solidFill>
                <a:latin typeface="+mj-lt"/>
                <a:ea typeface="+mj-ea"/>
                <a:cs typeface="+mj-cs"/>
                <a:sym typeface="+mn-ea"/>
              </a:rPr>
              <a:t>『</a:t>
            </a:r>
            <a:r>
              <a:rPr lang="zh-CN" altLang="en-US" sz="3600" b="1" dirty="0">
                <a:solidFill>
                  <a:srgbClr val="FFFF00"/>
                </a:solidFill>
                <a:latin typeface="+mj-lt"/>
                <a:ea typeface="+mj-ea"/>
                <a:cs typeface="+mj-cs"/>
                <a:sym typeface="+mn-ea"/>
              </a:rPr>
              <a:t>学生文明行为规范</a:t>
            </a:r>
            <a:r>
              <a:rPr lang="en-US" altLang="zh-CN" sz="3600" b="1" dirty="0">
                <a:solidFill>
                  <a:srgbClr val="FFFF00"/>
                </a:solidFill>
                <a:latin typeface="+mj-lt"/>
                <a:ea typeface="+mj-ea"/>
                <a:cs typeface="+mj-cs"/>
                <a:sym typeface="+mn-ea"/>
              </a:rPr>
              <a:t>』</a:t>
            </a:r>
            <a:r>
              <a:rPr lang="en-US" altLang="zh-CN" sz="4400" b="1" dirty="0">
                <a:solidFill>
                  <a:srgbClr val="C00000"/>
                </a:solidFill>
                <a:latin typeface="Arial" panose="020B0604020202020204" pitchFamily="34" charset="0"/>
                <a:ea typeface="宋体" panose="02010600030101010101" pitchFamily="2" charset="-122"/>
              </a:rPr>
              <a:t>                  </a:t>
            </a:r>
            <a:endParaRPr lang="zh-CN" altLang="en-US" sz="4400" b="1" dirty="0">
              <a:solidFill>
                <a:srgbClr val="C00000"/>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xEl>
                                              <p:charRg st="1" end="1"/>
                                            </p:txEl>
                                          </p:spTgt>
                                        </p:tgtEl>
                                        <p:attrNameLst>
                                          <p:attrName>style.visibility</p:attrName>
                                        </p:attrNameLst>
                                      </p:cBhvr>
                                      <p:to>
                                        <p:strVal val="visible"/>
                                      </p:to>
                                    </p:set>
                                    <p:animEffect transition="in" filter="wheel(1)">
                                      <p:cBhvr>
                                        <p:cTn id="7" dur="2000"/>
                                        <p:tgtEl>
                                          <p:spTgt spid="4099">
                                            <p:txEl>
                                              <p:char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99">
                                            <p:txEl>
                                              <p:charRg st="2" end="2"/>
                                            </p:txEl>
                                          </p:spTgt>
                                        </p:tgtEl>
                                        <p:attrNameLst>
                                          <p:attrName>style.visibility</p:attrName>
                                        </p:attrNameLst>
                                      </p:cBhvr>
                                      <p:to>
                                        <p:strVal val="visible"/>
                                      </p:to>
                                    </p:set>
                                    <p:animEffect transition="in" filter="wheel(1)">
                                      <p:cBhvr>
                                        <p:cTn id="12" dur="2000"/>
                                        <p:tgtEl>
                                          <p:spTgt spid="4099">
                                            <p:txEl>
                                              <p:char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099">
                                            <p:txEl>
                                              <p:charRg st="3" end="3"/>
                                            </p:txEl>
                                          </p:spTgt>
                                        </p:tgtEl>
                                        <p:attrNameLst>
                                          <p:attrName>style.visibility</p:attrName>
                                        </p:attrNameLst>
                                      </p:cBhvr>
                                      <p:to>
                                        <p:strVal val="visible"/>
                                      </p:to>
                                    </p:set>
                                    <p:animEffect transition="in" filter="wheel(1)">
                                      <p:cBhvr>
                                        <p:cTn id="17" dur="2000"/>
                                        <p:tgtEl>
                                          <p:spTgt spid="4099">
                                            <p:txEl>
                                              <p:char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099">
                                            <p:txEl>
                                              <p:charRg st="4" end="4"/>
                                            </p:txEl>
                                          </p:spTgt>
                                        </p:tgtEl>
                                        <p:attrNameLst>
                                          <p:attrName>style.visibility</p:attrName>
                                        </p:attrNameLst>
                                      </p:cBhvr>
                                      <p:to>
                                        <p:strVal val="visible"/>
                                      </p:to>
                                    </p:set>
                                    <p:animEffect transition="in" filter="wheel(1)">
                                      <p:cBhvr>
                                        <p:cTn id="22" dur="2000"/>
                                        <p:tgtEl>
                                          <p:spTgt spid="4099">
                                            <p:txEl>
                                              <p:char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099">
                                            <p:txEl>
                                              <p:charRg st="1" end="1"/>
                                            </p:txEl>
                                          </p:spTgt>
                                        </p:tgtEl>
                                        <p:attrNameLst>
                                          <p:attrName>style.visibility</p:attrName>
                                        </p:attrNameLst>
                                      </p:cBhvr>
                                      <p:to>
                                        <p:strVal val="visible"/>
                                      </p:to>
                                    </p:set>
                                    <p:animEffect transition="in" filter="wheel(1)">
                                      <p:cBhvr>
                                        <p:cTn id="27" dur="2000"/>
                                        <p:tgtEl>
                                          <p:spTgt spid="4099">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099">
                                            <p:txEl>
                                              <p:charRg st="1" end="1"/>
                                            </p:txEl>
                                          </p:spTgt>
                                        </p:tgtEl>
                                        <p:attrNameLst>
                                          <p:attrName>style.visibility</p:attrName>
                                        </p:attrNameLst>
                                      </p:cBhvr>
                                      <p:to>
                                        <p:strVal val="visible"/>
                                      </p:to>
                                    </p:set>
                                    <p:animEffect transition="in" filter="wheel(1)">
                                      <p:cBhvr>
                                        <p:cTn id="32" dur="2000"/>
                                        <p:tgtEl>
                                          <p:spTgt spid="4099">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4099">
                                            <p:txEl>
                                              <p:charRg st="1" end="1"/>
                                            </p:txEl>
                                          </p:spTgt>
                                        </p:tgtEl>
                                        <p:attrNameLst>
                                          <p:attrName>style.visibility</p:attrName>
                                        </p:attrNameLst>
                                      </p:cBhvr>
                                      <p:to>
                                        <p:strVal val="visible"/>
                                      </p:to>
                                    </p:set>
                                    <p:animEffect transition="in" filter="wheel(1)">
                                      <p:cBhvr>
                                        <p:cTn id="37" dur="2000"/>
                                        <p:tgtEl>
                                          <p:spTgt spid="4099">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4099">
                                            <p:txEl>
                                              <p:charRg st="2" end="2"/>
                                            </p:txEl>
                                          </p:spTgt>
                                        </p:tgtEl>
                                        <p:attrNameLst>
                                          <p:attrName>style.visibility</p:attrName>
                                        </p:attrNameLst>
                                      </p:cBhvr>
                                      <p:to>
                                        <p:strVal val="visible"/>
                                      </p:to>
                                    </p:set>
                                    <p:animEffect transition="in" filter="wheel(1)">
                                      <p:cBhvr>
                                        <p:cTn id="42" dur="2000"/>
                                        <p:tgtEl>
                                          <p:spTgt spid="4099">
                                            <p:txEl>
                                              <p:char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4099">
                                            <p:txEl>
                                              <p:charRg st="3" end="3"/>
                                            </p:txEl>
                                          </p:spTgt>
                                        </p:tgtEl>
                                        <p:attrNameLst>
                                          <p:attrName>style.visibility</p:attrName>
                                        </p:attrNameLst>
                                      </p:cBhvr>
                                      <p:to>
                                        <p:strVal val="visible"/>
                                      </p:to>
                                    </p:set>
                                    <p:animEffect transition="in" filter="wheel(1)">
                                      <p:cBhvr>
                                        <p:cTn id="47" dur="2000"/>
                                        <p:tgtEl>
                                          <p:spTgt spid="4099">
                                            <p:txEl>
                                              <p:char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4099">
                                            <p:txEl>
                                              <p:charRg st="4" end="4"/>
                                            </p:txEl>
                                          </p:spTgt>
                                        </p:tgtEl>
                                        <p:attrNameLst>
                                          <p:attrName>style.visibility</p:attrName>
                                        </p:attrNameLst>
                                      </p:cBhvr>
                                      <p:to>
                                        <p:strVal val="visible"/>
                                      </p:to>
                                    </p:set>
                                    <p:animEffect transition="in" filter="wheel(1)">
                                      <p:cBhvr>
                                        <p:cTn id="52" dur="2000"/>
                                        <p:tgtEl>
                                          <p:spTgt spid="4099">
                                            <p:txEl>
                                              <p:char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4099">
                                            <p:txEl>
                                              <p:charRg st="5" end="5"/>
                                            </p:txEl>
                                          </p:spTgt>
                                        </p:tgtEl>
                                        <p:attrNameLst>
                                          <p:attrName>style.visibility</p:attrName>
                                        </p:attrNameLst>
                                      </p:cBhvr>
                                      <p:to>
                                        <p:strVal val="visible"/>
                                      </p:to>
                                    </p:set>
                                    <p:animEffect transition="in" filter="wheel(1)">
                                      <p:cBhvr>
                                        <p:cTn id="57" dur="2000"/>
                                        <p:tgtEl>
                                          <p:spTgt spid="4099">
                                            <p:txEl>
                                              <p:char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099">
                                            <p:txEl>
                                              <p:charRg st="6" end="6"/>
                                            </p:txEl>
                                          </p:spTgt>
                                        </p:tgtEl>
                                        <p:attrNameLst>
                                          <p:attrName>style.visibility</p:attrName>
                                        </p:attrNameLst>
                                      </p:cBhvr>
                                      <p:to>
                                        <p:strVal val="visible"/>
                                      </p:to>
                                    </p:set>
                                    <p:animEffect transition="in" filter="wheel(1)">
                                      <p:cBhvr>
                                        <p:cTn id="62" dur="2000"/>
                                        <p:tgtEl>
                                          <p:spTgt spid="4099">
                                            <p:txEl>
                                              <p:char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099">
                                            <p:txEl>
                                              <p:charRg st="7" end="7"/>
                                            </p:txEl>
                                          </p:spTgt>
                                        </p:tgtEl>
                                        <p:attrNameLst>
                                          <p:attrName>style.visibility</p:attrName>
                                        </p:attrNameLst>
                                      </p:cBhvr>
                                      <p:to>
                                        <p:strVal val="visible"/>
                                      </p:to>
                                    </p:set>
                                    <p:animEffect transition="in" filter="wheel(1)">
                                      <p:cBhvr>
                                        <p:cTn id="67" dur="2000"/>
                                        <p:tgtEl>
                                          <p:spTgt spid="4099">
                                            <p:txEl>
                                              <p:char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4099">
                                            <p:txEl>
                                              <p:charRg st="1" end="1"/>
                                            </p:txEl>
                                          </p:spTgt>
                                        </p:tgtEl>
                                        <p:attrNameLst>
                                          <p:attrName>style.visibility</p:attrName>
                                        </p:attrNameLst>
                                      </p:cBhvr>
                                      <p:to>
                                        <p:strVal val="visible"/>
                                      </p:to>
                                    </p:set>
                                    <p:animEffect transition="in" filter="wheel(1)">
                                      <p:cBhvr>
                                        <p:cTn id="72" dur="2000"/>
                                        <p:tgtEl>
                                          <p:spTgt spid="4099">
                                            <p:txEl>
                                              <p:char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4099">
                                            <p:txEl>
                                              <p:charRg st="81" end="223"/>
                                            </p:txEl>
                                          </p:spTgt>
                                        </p:tgtEl>
                                        <p:attrNameLst>
                                          <p:attrName>style.visibility</p:attrName>
                                        </p:attrNameLst>
                                      </p:cBhvr>
                                      <p:to>
                                        <p:strVal val="visible"/>
                                      </p:to>
                                    </p:set>
                                    <p:animEffect transition="in" filter="wheel(1)">
                                      <p:cBhvr>
                                        <p:cTn id="77" dur="2000"/>
                                        <p:tgtEl>
                                          <p:spTgt spid="4099">
                                            <p:txEl>
                                              <p:charRg st="81" end="22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nodeType="clickEffect">
                                  <p:stCondLst>
                                    <p:cond delay="0"/>
                                  </p:stCondLst>
                                  <p:childTnLst>
                                    <p:set>
                                      <p:cBhvr>
                                        <p:cTn id="81" dur="1" fill="hold">
                                          <p:stCondLst>
                                            <p:cond delay="0"/>
                                          </p:stCondLst>
                                        </p:cTn>
                                        <p:tgtEl>
                                          <p:spTgt spid="4099">
                                            <p:txEl>
                                              <p:charRg st="3" end="3"/>
                                            </p:txEl>
                                          </p:spTgt>
                                        </p:tgtEl>
                                        <p:attrNameLst>
                                          <p:attrName>style.visibility</p:attrName>
                                        </p:attrNameLst>
                                      </p:cBhvr>
                                      <p:to>
                                        <p:strVal val="visible"/>
                                      </p:to>
                                    </p:set>
                                    <p:animEffect transition="in" filter="wheel(1)">
                                      <p:cBhvr>
                                        <p:cTn id="82" dur="2000"/>
                                        <p:tgtEl>
                                          <p:spTgt spid="4099">
                                            <p:txEl>
                                              <p:char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4099">
                                            <p:txEl>
                                              <p:charRg st="4" end="4"/>
                                            </p:txEl>
                                          </p:spTgt>
                                        </p:tgtEl>
                                        <p:attrNameLst>
                                          <p:attrName>style.visibility</p:attrName>
                                        </p:attrNameLst>
                                      </p:cBhvr>
                                      <p:to>
                                        <p:strVal val="visible"/>
                                      </p:to>
                                    </p:set>
                                    <p:animEffect transition="in" filter="wheel(1)">
                                      <p:cBhvr>
                                        <p:cTn id="87" dur="2000"/>
                                        <p:tgtEl>
                                          <p:spTgt spid="4099">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5" name="标题 1"/>
          <p:cNvSpPr>
            <a:spLocks noGrp="1"/>
          </p:cNvSpPr>
          <p:nvPr>
            <p:ph type="title"/>
          </p:nvPr>
        </p:nvSpPr>
        <p:spPr>
          <a:xfrm>
            <a:off x="1165225" y="1991995"/>
            <a:ext cx="8158480" cy="1783080"/>
          </a:xfrm>
        </p:spPr>
        <p:txBody>
          <a:bodyPr vert="horz" wrap="square" lIns="91440" tIns="45720" rIns="91440" bIns="45720" anchor="ctr" anchorCtr="0"/>
          <a:p>
            <a:pPr eaLnBrk="1" hangingPunct="1"/>
            <a:r>
              <a:rPr lang="zh-CN" altLang="en-US" sz="13800" dirty="0">
                <a:solidFill>
                  <a:srgbClr val="FF0000"/>
                </a:solidFill>
                <a:latin typeface="Adobe 繁黑體 Std B"/>
                <a:ea typeface="Adobe 繁黑體 Std B"/>
              </a:rPr>
              <a:t>谢谢！</a:t>
            </a:r>
            <a:br>
              <a:rPr lang="en-US" altLang="zh-CN" sz="9600" dirty="0">
                <a:solidFill>
                  <a:srgbClr val="FF0000"/>
                </a:solidFill>
              </a:rPr>
            </a:br>
            <a:endParaRPr lang="zh-CN" altLang="en-US" dirty="0"/>
          </a:p>
        </p:txBody>
      </p:sp>
      <p:sp>
        <p:nvSpPr>
          <p:cNvPr id="77826" name="内容占位符 2"/>
          <p:cNvSpPr>
            <a:spLocks noGrp="1"/>
          </p:cNvSpPr>
          <p:nvPr>
            <p:ph idx="1" hasCustomPrompt="1"/>
          </p:nvPr>
        </p:nvSpPr>
        <p:spPr>
          <a:xfrm>
            <a:off x="395605" y="3789045"/>
            <a:ext cx="8462645" cy="1150620"/>
          </a:xfrm>
        </p:spPr>
        <p:txBody>
          <a:bodyPr vert="horz" wrap="square" lIns="91440" tIns="45720" rIns="91440" bIns="45720" anchor="t" anchorCtr="0"/>
          <a:p>
            <a:pPr marL="0" indent="0" algn="ctr" eaLnBrk="1" hangingPunct="1">
              <a:buNone/>
            </a:pPr>
            <a:r>
              <a:rPr lang="zh-CN" altLang="en-US" sz="4800" dirty="0">
                <a:solidFill>
                  <a:srgbClr val="0070C0"/>
                </a:solidFill>
              </a:rPr>
              <a:t>祝同学们学习进步，生活愉快！</a:t>
            </a:r>
            <a:endParaRPr lang="zh-CN" altLang="en-US" sz="9600" dirty="0">
              <a:solidFill>
                <a:srgbClr val="0070C0"/>
              </a:solidFill>
            </a:endParaRPr>
          </a:p>
        </p:txBody>
      </p:sp>
    </p:spTree>
  </p:cSld>
  <p:clrMapOvr>
    <a:masterClrMapping/>
  </p:clrMapOvr>
</p:sld>
</file>

<file path=ppt/tags/tag1.xml><?xml version="1.0" encoding="utf-8"?>
<p:tagLst xmlns:p="http://schemas.openxmlformats.org/presentationml/2006/main">
  <p:tag name="KSO_WPP_MARK_KEY" val="2263da9f-c060-43b7-b339-10971602724b"/>
  <p:tag name="COMMONDATA" val="eyJoZGlkIjoiYjc1ZWUwZDQ1NDA2ZmRjYjRlOTBmODAxNTk0MmRiNzY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学生手册学习要点</Template>
  <TotalTime>0</TotalTime>
  <Words>12273</Words>
  <Application>WPS 演示</Application>
  <PresentationFormat/>
  <Paragraphs>629</Paragraphs>
  <Slides>63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63</vt:i4>
      </vt:variant>
    </vt:vector>
  </HeadingPairs>
  <TitlesOfParts>
    <vt:vector size="73" baseType="lpstr">
      <vt:lpstr>Arial</vt:lpstr>
      <vt:lpstr>宋体</vt:lpstr>
      <vt:lpstr>Wingdings</vt:lpstr>
      <vt:lpstr>幼圆</vt:lpstr>
      <vt:lpstr>微软雅黑</vt:lpstr>
      <vt:lpstr>Arial Unicode MS</vt:lpstr>
      <vt:lpstr>Calibri</vt:lpstr>
      <vt:lpstr>Adobe 繁黑體 Std B</vt:lpstr>
      <vt:lpstr>黑体</vt:lpstr>
      <vt:lpstr>默认设计模板</vt:lpstr>
      <vt:lpstr>《学生手册》</vt:lpstr>
      <vt:lpstr>目录</vt:lpstr>
      <vt:lpstr>PowerPoint 演示文稿</vt:lpstr>
      <vt:lpstr>‹一›国家教育行政部门相关文件 『普通高等学校学生管理规定』</vt:lpstr>
      <vt:lpstr>PowerPoint 演示文稿</vt:lpstr>
      <vt:lpstr>『高等学校校园秩序管理若干规定』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学生手册</dc:title>
  <dc:creator>yueru wu</dc:creator>
  <cp:lastModifiedBy>言己</cp:lastModifiedBy>
  <cp:revision>377</cp:revision>
  <dcterms:created xsi:type="dcterms:W3CDTF">2016-08-31T09:14:00Z</dcterms:created>
  <dcterms:modified xsi:type="dcterms:W3CDTF">2023-09-26T09:27:04Z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AE2E05D8C2894305AAB25D44D6BD0F3D_13</vt:lpwstr>
  </property>
</Properties>
</file>